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90" r:id="rId4"/>
    <p:sldId id="279" r:id="rId5"/>
    <p:sldId id="297" r:id="rId6"/>
    <p:sldId id="278" r:id="rId7"/>
    <p:sldId id="303" r:id="rId8"/>
    <p:sldId id="304" r:id="rId9"/>
    <p:sldId id="286" r:id="rId10"/>
    <p:sldId id="291" r:id="rId11"/>
    <p:sldId id="295" r:id="rId12"/>
    <p:sldId id="294" r:id="rId13"/>
    <p:sldId id="289" r:id="rId14"/>
    <p:sldId id="292" r:id="rId15"/>
    <p:sldId id="261" r:id="rId16"/>
    <p:sldId id="267" r:id="rId17"/>
    <p:sldId id="282" r:id="rId18"/>
    <p:sldId id="283" r:id="rId19"/>
    <p:sldId id="284" r:id="rId20"/>
    <p:sldId id="281" r:id="rId21"/>
    <p:sldId id="285" r:id="rId22"/>
    <p:sldId id="287" r:id="rId23"/>
    <p:sldId id="299" r:id="rId24"/>
    <p:sldId id="300" r:id="rId25"/>
    <p:sldId id="301" r:id="rId26"/>
    <p:sldId id="302" r:id="rId27"/>
    <p:sldId id="275" r:id="rId28"/>
    <p:sldId id="260" r:id="rId29"/>
    <p:sldId id="266" r:id="rId30"/>
    <p:sldId id="274" r:id="rId31"/>
    <p:sldId id="296" r:id="rId32"/>
    <p:sldId id="288" r:id="rId33"/>
    <p:sldId id="293" r:id="rId34"/>
    <p:sldId id="277" r:id="rId35"/>
    <p:sldId id="305" r:id="rId36"/>
    <p:sldId id="394" r:id="rId37"/>
    <p:sldId id="395" r:id="rId38"/>
    <p:sldId id="396" r:id="rId39"/>
    <p:sldId id="393" r:id="rId40"/>
    <p:sldId id="398" r:id="rId4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6" autoAdjust="0"/>
    <p:restoredTop sz="95850" autoAdjust="0"/>
  </p:normalViewPr>
  <p:slideViewPr>
    <p:cSldViewPr snapToGrid="0" showGuides="1">
      <p:cViewPr varScale="1">
        <p:scale>
          <a:sx n="61" d="100"/>
          <a:sy n="61" d="100"/>
        </p:scale>
        <p:origin x="90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490D5CA-1ABD-4C77-A771-C18C7F5DCD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F2CCE86-65ED-47C4-B1DB-31FD68EF6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E51BE8-B534-4A5F-8A4A-700C5F0E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F180299-E03D-432A-A5E0-E1F012E2A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214A25-874C-47FE-BBAE-B132E998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31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952926-0607-4FC5-8A30-EA2A2204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D94E5AD-FE34-4BAA-8417-6AE022410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8CE308-4F0A-4113-8264-DD6B06F0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2B410A-E147-41ED-89D3-C5E0C095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54729F-10D1-45BC-AB62-EF40A039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7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75C5E64-D0FE-4D72-A947-A41496669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0D156F-F503-4772-9951-91F35E9A1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4DB017-7592-4074-9896-F4B300DC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5D69D3-086A-4B1B-8C53-E914AA89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0A1A15-7D48-4481-8747-677D0DF5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011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5BB5B3-D73E-4CCF-AFA2-3AF7E694E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0030" y="952500"/>
            <a:ext cx="5572664" cy="5619750"/>
          </a:xfrm>
        </p:spPr>
        <p:txBody>
          <a:bodyPr>
            <a:normAutofit/>
          </a:bodyPr>
          <a:lstStyle>
            <a:lvl1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70A7AF-1F2A-4976-97AE-6CD70467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2EA52A-0602-46B3-B018-CF7ACBC6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EE43B8-6C9B-4286-B6E9-F43DBA6D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0844BA5-219C-4A50-8711-954B6624B1B6}"/>
              </a:ext>
            </a:extLst>
          </p:cNvPr>
          <p:cNvSpPr/>
          <p:nvPr userDrawn="1"/>
        </p:nvSpPr>
        <p:spPr>
          <a:xfrm>
            <a:off x="0" y="0"/>
            <a:ext cx="12192000" cy="681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9068E6-3E2A-4720-BA10-B555DBB0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1"/>
          </a:xfrm>
          <a:noFill/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40374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5E2A78-1B9F-4297-BE14-A2143488E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C6C11A1-F1F6-47E4-974A-25F6CB83A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E5D32F-DAC5-4E48-9265-87339947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7A2E21-7FC2-4923-8B13-9AA94C79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89404F-6589-4CE9-8368-D63E4B4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488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CCF545-D91E-49D9-AFBE-D0E51DA4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F29300-A095-4C75-A042-DA0320A43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D9E73E-911D-465F-BBB6-8E443166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610F6F-21D3-49A8-9484-501D6796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F72DDE-330F-41EE-BE2B-39E10321D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27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5FA6B5-B904-4866-9294-37EAB72D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9315B1-8E5E-44D2-AE76-1FA432F4B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61D017-9C39-499F-AB8B-3E4EEFB9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43ED2E-CA0B-4B2C-AEFC-42C85764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B2A618-2B57-4681-AD92-8B61E383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386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18293-9FD7-494E-B367-3CF5B942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97D978-19DF-463A-9D31-399618503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182997-8764-4D90-A9A1-20C881625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C11D01-B94B-4E88-A17C-CF2B2887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037E81-5F23-4776-B35C-63923EB9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B97341-CBA5-4DE4-A338-2CD006D6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245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D4851-00BF-4311-A494-34E7AA2B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6EF078-2341-4809-B35D-AA610D66A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1BD14F4-ADB8-4303-B850-6729A9B35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B3CE4A02-1828-4F3F-8C34-7FC6CD612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F7281DE-1809-46CD-AC8A-BC70A282C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F9C062C-929C-4ACF-8B24-B65B1D60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A80FF16-4C58-4DFE-A107-5B20543C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0D2D3EB-8D68-4F93-B96D-03587C9B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89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A0E18-FBFC-433C-9B79-1F13BA9B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C4DAC7B-0913-4465-B577-167EDF26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B19A3A9-BED7-4FDC-9E84-5754F24A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E74070A-A29D-40B5-AFEF-BA65EA86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762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CFA308-9800-4B04-9919-5DD2CFB1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59079AA-E1B4-44F1-9115-DFA63B9D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5D8AF5-9F04-4BD9-8F0F-B8884EBCB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283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70A7AF-1F2A-4976-97AE-6CD70467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2EA52A-0602-46B3-B018-CF7ACBC6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EE43B8-6C9B-4286-B6E9-F43DBA6D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0844BA5-219C-4A50-8711-954B6624B1B6}"/>
              </a:ext>
            </a:extLst>
          </p:cNvPr>
          <p:cNvSpPr/>
          <p:nvPr userDrawn="1"/>
        </p:nvSpPr>
        <p:spPr>
          <a:xfrm>
            <a:off x="0" y="0"/>
            <a:ext cx="12192000" cy="5520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9068E6-3E2A-4720-BA10-B555DBB0E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33835"/>
          </a:xfrm>
          <a:noFill/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894077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7D1240-4972-4705-AC99-C0F43A72A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DE8D83-3E86-4E43-9BCE-9401BCD98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C736059-4C1A-4649-A5A0-129232C2A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3912DAB-F63C-48FC-A546-282CF9B8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9A8A4C-B174-454C-8FAB-6C3319D5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B892E4-AEA9-4C56-B473-B6CF66A1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7622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CBF6E4-A0D1-4D79-BDC8-EAE3943F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E45510-FA87-4359-8F16-B5109B225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EEC56D-F0E6-49F6-8644-C6D50B707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728F401-5294-4D2C-A965-5638CF32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3F74339-447E-4911-B750-19749832F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866B90-72D1-4504-8ADE-F742AC56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7504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6B05A-B54B-400A-B95C-D493DBC8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11E97D1-A243-4FE3-9AC2-DE162585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A43B3C-5B30-4431-8CF3-9505938D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407274-FAAA-48E1-988E-8F9CD982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E3D8B1-7125-46BB-B0D0-4E030D7B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685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1E3102-2155-4BDE-AFC3-01129281FC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94DF4FE-536E-4921-8877-0A209244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D3BBF3-A97F-466E-B0AF-B0FDD4B1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F0B6DA-73D5-486C-90A0-E2D54D67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3C7581-9074-4418-8A78-BE7612B1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450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A31E6F-9ED7-4F2C-A6EF-D536FC40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761E38-4CA5-47C4-9E74-BDCDF7D98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71F27C-55C2-4395-976A-13B352C3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E5A0E7-D754-4170-B498-418C3975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2042DA-9E5D-4258-977E-584F070A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71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24E2E-4039-4F3C-91BA-6EA210AD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D0BEDC-E369-4A87-A51D-39CDE929F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DC7AA8-4629-43D3-B208-D129ADA3D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CE5AA25-A263-4AEE-B9B5-25FF3BDA5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13773BD-809F-46CA-8172-285702A3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20D8747-499D-4C43-AF8C-090B4168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5010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90522-878F-42B0-B4C5-0DAF95A92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08155C-4D8F-4D11-8F7D-314735CD3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739024-38F5-4CFB-9FB3-40EBF100A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DA903B6-D24A-4073-8D21-1F3993EA7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621E34B-743B-4218-BF24-2EF04EB28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895089-E0DF-4176-871C-B9A597275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AC4C88E-E631-4792-9585-1CD3117FB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6AFC994-2C69-4A7D-8D59-B3051A2A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24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BE81D0-B6B4-4905-8ECC-075256C3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3200"/>
            <a:ext cx="12192000" cy="819150"/>
          </a:xfrm>
          <a:solidFill>
            <a:schemeClr val="tx1"/>
          </a:solidFill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3C3F7E4-EC20-472D-A85B-A09AB2229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ED2AD2-CAFE-420F-8B0D-AEEF3CA1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FBDE41D-2937-4F09-951A-D5640256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556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B242020-D8ED-41AC-9CF8-4D2793B09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190FD04-71E0-462F-A5A7-E86914FBD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57B872-06EC-4893-8945-0E2CB894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15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164B84-CEA0-464D-8E9A-B473553E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6B0DFE-EAD6-4D55-BA70-1D0C116BF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6FB7D2-0A3C-4B6F-A223-C0ABE0359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4368676-1CCB-40D8-A0CC-788F301C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A0672AB-5511-4DF4-BCBB-62096FF0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0FE18CF-B805-4CBA-A223-5BB1FD97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89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6F68A4-55A3-4221-91CA-34EEB958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CCF3DD0-7C2F-4646-8BD6-8DFAE4A2D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07DAE0C-41F0-4F1A-A649-08433DDC8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9A119AB-5E1A-472D-8889-9371423A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10BA04-A76B-4F00-A676-EEB7A242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C9E2A67-4875-4692-960A-01A1781E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4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058E966-96D8-4818-80C9-299B2C91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774497-AA0A-4647-9C9A-3ACEC28A5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BBE9A2-93C5-491A-9C87-035280F3A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545B-C619-4BA6-8968-DB084469F262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CD8DE-471C-4430-8342-9A9DAA95C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662970-8835-4205-80D0-840DD6DFC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A8890-17AE-4DF1-9724-0CC7F07398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2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8390068-E76F-44B8-A9E9-37C66748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497DC3-BF5F-46D8-B075-447BA0693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A95C32-E9EB-445D-91B0-0FA37299A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4EB73-9C64-4897-8F3B-08D46F24CCD0}" type="datetimeFigureOut">
              <a:rPr kumimoji="1" lang="ja-JP" altLang="en-US" smtClean="0"/>
              <a:t>2020/10/28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EDEC8B-FE5A-4E93-9C38-73EC2F1F4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78361EF-655F-4366-BD39-42D300601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BCD25-C19C-432E-BE47-42EC42F4B1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540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3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12" Type="http://schemas.openxmlformats.org/officeDocument/2006/relationships/image" Target="../media/image69.jpeg"/><Relationship Id="rId2" Type="http://schemas.openxmlformats.org/officeDocument/2006/relationships/image" Target="../media/image60.png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8.jpeg"/><Relationship Id="rId5" Type="http://schemas.openxmlformats.org/officeDocument/2006/relationships/image" Target="../media/image63.jpeg"/><Relationship Id="rId15" Type="http://schemas.openxmlformats.org/officeDocument/2006/relationships/image" Target="../media/image72.png"/><Relationship Id="rId10" Type="http://schemas.openxmlformats.org/officeDocument/2006/relationships/image" Target="../media/image17.pn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66.jpeg"/><Relationship Id="rId3" Type="http://schemas.openxmlformats.org/officeDocument/2006/relationships/image" Target="../media/image25.png"/><Relationship Id="rId7" Type="http://schemas.openxmlformats.org/officeDocument/2006/relationships/image" Target="../media/image77.jpeg"/><Relationship Id="rId12" Type="http://schemas.openxmlformats.org/officeDocument/2006/relationships/image" Target="../media/image6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64.jpeg"/><Relationship Id="rId5" Type="http://schemas.openxmlformats.org/officeDocument/2006/relationships/image" Target="../media/image22.png"/><Relationship Id="rId15" Type="http://schemas.openxmlformats.org/officeDocument/2006/relationships/image" Target="../media/image73.jpeg"/><Relationship Id="rId10" Type="http://schemas.openxmlformats.org/officeDocument/2006/relationships/image" Target="../media/image63.jpeg"/><Relationship Id="rId4" Type="http://schemas.openxmlformats.org/officeDocument/2006/relationships/image" Target="../media/image75.png"/><Relationship Id="rId9" Type="http://schemas.openxmlformats.org/officeDocument/2006/relationships/image" Target="../media/image79.jpeg"/><Relationship Id="rId1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0.jpeg"/><Relationship Id="rId7" Type="http://schemas.openxmlformats.org/officeDocument/2006/relationships/image" Target="../media/image83.png"/><Relationship Id="rId12" Type="http://schemas.openxmlformats.org/officeDocument/2006/relationships/image" Target="../media/image88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00.jpeg"/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12" Type="http://schemas.openxmlformats.org/officeDocument/2006/relationships/image" Target="../media/image99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0" Type="http://schemas.openxmlformats.org/officeDocument/2006/relationships/image" Target="../media/image97.jpeg"/><Relationship Id="rId4" Type="http://schemas.openxmlformats.org/officeDocument/2006/relationships/image" Target="../media/image91.png"/><Relationship Id="rId9" Type="http://schemas.openxmlformats.org/officeDocument/2006/relationships/image" Target="../media/image9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1.png"/><Relationship Id="rId7" Type="http://schemas.openxmlformats.org/officeDocument/2006/relationships/image" Target="../media/image66.jpeg"/><Relationship Id="rId12" Type="http://schemas.openxmlformats.org/officeDocument/2006/relationships/image" Target="../media/image10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05.png"/><Relationship Id="rId5" Type="http://schemas.openxmlformats.org/officeDocument/2006/relationships/image" Target="../media/image101.jpeg"/><Relationship Id="rId10" Type="http://schemas.openxmlformats.org/officeDocument/2006/relationships/image" Target="../media/image104.jpeg"/><Relationship Id="rId4" Type="http://schemas.openxmlformats.org/officeDocument/2006/relationships/image" Target="../media/image94.jpeg"/><Relationship Id="rId9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C3E415-8C8F-44A1-AEC2-9C1F4D7DA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6600" dirty="0">
                <a:ea typeface="KaiTi" panose="02010609060101010101" pitchFamily="49" charset="-122"/>
              </a:rPr>
              <a:t>Who is Kami</a:t>
            </a:r>
            <a:r>
              <a:rPr kumimoji="1" lang="ja-JP" altLang="en-US" sz="6600" dirty="0">
                <a:ea typeface="KaiTi" panose="02010609060101010101" pitchFamily="49" charset="-122"/>
              </a:rPr>
              <a:t> </a:t>
            </a:r>
            <a:r>
              <a:rPr kumimoji="1" lang="en-US" altLang="ja-JP" sz="6600" dirty="0" err="1">
                <a:ea typeface="KaiTi" panose="02010609060101010101" pitchFamily="49" charset="-122"/>
              </a:rPr>
              <a:t>Hitoe</a:t>
            </a:r>
            <a:endParaRPr kumimoji="1" lang="ja-JP" altLang="en-US" sz="6600" dirty="0"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23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8D807-6DF4-4E65-906E-29D1806B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参考：行政機構図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F9C1A-F536-456A-850E-9AE87637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091"/>
            <a:ext cx="5629275" cy="6019800"/>
          </a:xfrm>
          <a:prstGeom prst="rect">
            <a:avLst/>
          </a:prstGeom>
        </p:spPr>
      </p:pic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95CD8462-7B8F-4777-9AEA-8E9965F7991F}"/>
              </a:ext>
            </a:extLst>
          </p:cNvPr>
          <p:cNvSpPr txBox="1">
            <a:spLocks/>
          </p:cNvSpPr>
          <p:nvPr/>
        </p:nvSpPr>
        <p:spPr>
          <a:xfrm>
            <a:off x="6418052" y="845387"/>
            <a:ext cx="5434641" cy="546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内閣府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(=CEO)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、総務省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(=CTO)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、法務省・外務省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(=COO)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、財務省・経産省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(=CFO)</a:t>
            </a: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CTO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が極端に弱いから、日本政府はクソ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イスラエルを見習おう</a:t>
            </a:r>
          </a:p>
        </p:txBody>
      </p:sp>
    </p:spTree>
    <p:extLst>
      <p:ext uri="{BB962C8B-B14F-4D97-AF65-F5344CB8AC3E}">
        <p14:creationId xmlns:p14="http://schemas.microsoft.com/office/powerpoint/2010/main" val="2754640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9F2E7-6C61-4898-8B3F-948B285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Scrap</a:t>
            </a:r>
            <a:r>
              <a:rPr lang="ja-JP" altLang="en-US" dirty="0"/>
              <a:t> </a:t>
            </a:r>
            <a:r>
              <a:rPr lang="en-US" altLang="ja-JP" dirty="0"/>
              <a:t>and</a:t>
            </a:r>
            <a:r>
              <a:rPr lang="ja-JP" altLang="en-US" dirty="0"/>
              <a:t> </a:t>
            </a:r>
            <a:r>
              <a:rPr lang="en-US" altLang="ja-JP" dirty="0"/>
              <a:t>Build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2025</a:t>
            </a:r>
            <a:endParaRPr kumimoji="1" lang="ja-JP" altLang="en-US" dirty="0"/>
          </a:p>
        </p:txBody>
      </p:sp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1C062CBD-30C3-4027-81E0-AF8B8380813B}"/>
              </a:ext>
            </a:extLst>
          </p:cNvPr>
          <p:cNvSpPr txBox="1">
            <a:spLocks/>
          </p:cNvSpPr>
          <p:nvPr/>
        </p:nvSpPr>
        <p:spPr>
          <a:xfrm>
            <a:off x="6418052" y="845387"/>
            <a:ext cx="5434641" cy="546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Output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したら即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launch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せよ</a:t>
            </a:r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F9D28016-1CE4-4712-A64D-068DAB2EF0C8}"/>
              </a:ext>
            </a:extLst>
          </p:cNvPr>
          <p:cNvSpPr txBox="1">
            <a:spLocks/>
          </p:cNvSpPr>
          <p:nvPr/>
        </p:nvSpPr>
        <p:spPr>
          <a:xfrm>
            <a:off x="131888" y="1682762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Language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コンテンツ プレースホルダー 1">
            <a:extLst>
              <a:ext uri="{FF2B5EF4-FFF2-40B4-BE49-F238E27FC236}">
                <a16:creationId xmlns:a16="http://schemas.microsoft.com/office/drawing/2014/main" id="{57EFA799-EBB7-4DA9-B03E-D8F4A09D7920}"/>
              </a:ext>
            </a:extLst>
          </p:cNvPr>
          <p:cNvSpPr txBox="1">
            <a:spLocks/>
          </p:cNvSpPr>
          <p:nvPr/>
        </p:nvSpPr>
        <p:spPr>
          <a:xfrm>
            <a:off x="131888" y="3350064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Target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コンテンツ プレースホルダー 1">
            <a:extLst>
              <a:ext uri="{FF2B5EF4-FFF2-40B4-BE49-F238E27FC236}">
                <a16:creationId xmlns:a16="http://schemas.microsoft.com/office/drawing/2014/main" id="{F293357B-16DD-43A8-93B1-7222158015DE}"/>
              </a:ext>
            </a:extLst>
          </p:cNvPr>
          <p:cNvSpPr txBox="1">
            <a:spLocks/>
          </p:cNvSpPr>
          <p:nvPr/>
        </p:nvSpPr>
        <p:spPr>
          <a:xfrm>
            <a:off x="131887" y="5017366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Activity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EDCBAE3-26B9-4602-B291-24AFC0D31F04}"/>
              </a:ext>
            </a:extLst>
          </p:cNvPr>
          <p:cNvSpPr/>
          <p:nvPr/>
        </p:nvSpPr>
        <p:spPr>
          <a:xfrm>
            <a:off x="1833968" y="1298955"/>
            <a:ext cx="1172149" cy="11471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日本語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9745070C-AFB7-461A-9FFC-24278FAF17E3}"/>
              </a:ext>
            </a:extLst>
          </p:cNvPr>
          <p:cNvSpPr/>
          <p:nvPr/>
        </p:nvSpPr>
        <p:spPr>
          <a:xfrm>
            <a:off x="3758302" y="1255091"/>
            <a:ext cx="1373256" cy="13002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English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矢印: 上 18">
            <a:extLst>
              <a:ext uri="{FF2B5EF4-FFF2-40B4-BE49-F238E27FC236}">
                <a16:creationId xmlns:a16="http://schemas.microsoft.com/office/drawing/2014/main" id="{B291E7EB-9143-435B-BA91-27C289F7B4D1}"/>
              </a:ext>
            </a:extLst>
          </p:cNvPr>
          <p:cNvSpPr/>
          <p:nvPr/>
        </p:nvSpPr>
        <p:spPr>
          <a:xfrm rot="5400000">
            <a:off x="3211805" y="1727812"/>
            <a:ext cx="340808" cy="32821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4BD72847-8D50-44C6-98D8-21E53CF97D99}"/>
              </a:ext>
            </a:extLst>
          </p:cNvPr>
          <p:cNvSpPr/>
          <p:nvPr/>
        </p:nvSpPr>
        <p:spPr>
          <a:xfrm>
            <a:off x="1833968" y="3041967"/>
            <a:ext cx="1172149" cy="11471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人間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56DF5BDA-32FF-4DA5-AA5F-01DF7C7F4F5B}"/>
              </a:ext>
            </a:extLst>
          </p:cNvPr>
          <p:cNvSpPr/>
          <p:nvPr/>
        </p:nvSpPr>
        <p:spPr>
          <a:xfrm>
            <a:off x="3758302" y="2998103"/>
            <a:ext cx="1373256" cy="13002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Software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矢印: 上 21">
            <a:extLst>
              <a:ext uri="{FF2B5EF4-FFF2-40B4-BE49-F238E27FC236}">
                <a16:creationId xmlns:a16="http://schemas.microsoft.com/office/drawing/2014/main" id="{1D218A38-D4C4-4FE0-9287-B308CB3B34F0}"/>
              </a:ext>
            </a:extLst>
          </p:cNvPr>
          <p:cNvSpPr/>
          <p:nvPr/>
        </p:nvSpPr>
        <p:spPr>
          <a:xfrm rot="5400000">
            <a:off x="3211805" y="3470824"/>
            <a:ext cx="340808" cy="32821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56A57EC4-BAE1-438F-A171-8326993F4D82}"/>
              </a:ext>
            </a:extLst>
          </p:cNvPr>
          <p:cNvSpPr/>
          <p:nvPr/>
        </p:nvSpPr>
        <p:spPr>
          <a:xfrm>
            <a:off x="1833968" y="4738697"/>
            <a:ext cx="1172149" cy="11471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インプット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9EFF2CE8-004B-4EF9-954D-8071696689B9}"/>
              </a:ext>
            </a:extLst>
          </p:cNvPr>
          <p:cNvSpPr/>
          <p:nvPr/>
        </p:nvSpPr>
        <p:spPr>
          <a:xfrm>
            <a:off x="3758302" y="4694833"/>
            <a:ext cx="1373256" cy="13002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Output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矢印: 上 25">
            <a:extLst>
              <a:ext uri="{FF2B5EF4-FFF2-40B4-BE49-F238E27FC236}">
                <a16:creationId xmlns:a16="http://schemas.microsoft.com/office/drawing/2014/main" id="{980A1069-8566-4E97-BDF4-03BB539DB234}"/>
              </a:ext>
            </a:extLst>
          </p:cNvPr>
          <p:cNvSpPr/>
          <p:nvPr/>
        </p:nvSpPr>
        <p:spPr>
          <a:xfrm rot="5400000">
            <a:off x="3211805" y="5167554"/>
            <a:ext cx="340808" cy="328216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007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341D1A-1C51-4420-A37D-FDF0F92B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Activity Area</a:t>
            </a:r>
            <a:endParaRPr kumimoji="1" lang="ja-JP" altLang="en-US" dirty="0"/>
          </a:p>
        </p:txBody>
      </p:sp>
      <p:sp>
        <p:nvSpPr>
          <p:cNvPr id="3" name="コンテンツ プレースホルダー 1">
            <a:extLst>
              <a:ext uri="{FF2B5EF4-FFF2-40B4-BE49-F238E27FC236}">
                <a16:creationId xmlns:a16="http://schemas.microsoft.com/office/drawing/2014/main" id="{CE271EC3-4FFC-44D2-B071-A3604963867A}"/>
              </a:ext>
            </a:extLst>
          </p:cNvPr>
          <p:cNvSpPr txBox="1">
            <a:spLocks/>
          </p:cNvSpPr>
          <p:nvPr/>
        </p:nvSpPr>
        <p:spPr>
          <a:xfrm>
            <a:off x="7263830" y="776377"/>
            <a:ext cx="4588864" cy="552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Innovation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は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Combination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によって生まれる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Output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至上主義であり、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Software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に働いてもらう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41549712-76D8-4E8C-B82A-527C551308D7}"/>
              </a:ext>
            </a:extLst>
          </p:cNvPr>
          <p:cNvSpPr/>
          <p:nvPr/>
        </p:nvSpPr>
        <p:spPr>
          <a:xfrm>
            <a:off x="2403337" y="2878147"/>
            <a:ext cx="2524836" cy="5338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D955614-B045-4C06-BE79-62869F7EE73A}"/>
              </a:ext>
            </a:extLst>
          </p:cNvPr>
          <p:cNvSpPr/>
          <p:nvPr/>
        </p:nvSpPr>
        <p:spPr>
          <a:xfrm>
            <a:off x="1226798" y="3953789"/>
            <a:ext cx="2335654" cy="101702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LiteraryArts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52766E5C-8CCD-4AF9-BED4-C83D812F95F5}"/>
              </a:ext>
            </a:extLst>
          </p:cNvPr>
          <p:cNvSpPr/>
          <p:nvPr/>
        </p:nvSpPr>
        <p:spPr>
          <a:xfrm>
            <a:off x="3760346" y="3953788"/>
            <a:ext cx="2335654" cy="101702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44A49D80-F9BA-4C23-A6A7-2ECD54F6E2A2}"/>
              </a:ext>
            </a:extLst>
          </p:cNvPr>
          <p:cNvSpPr/>
          <p:nvPr/>
        </p:nvSpPr>
        <p:spPr>
          <a:xfrm>
            <a:off x="1226798" y="5610513"/>
            <a:ext cx="2335654" cy="101702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Reader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BDFD4889-A7F3-40AF-A8BC-C6C85AA19D7D}"/>
              </a:ext>
            </a:extLst>
          </p:cNvPr>
          <p:cNvSpPr/>
          <p:nvPr/>
        </p:nvSpPr>
        <p:spPr>
          <a:xfrm>
            <a:off x="3760346" y="5610513"/>
            <a:ext cx="2335654" cy="101702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2D44B579-198B-45B8-B1B1-B6593B26D73C}"/>
              </a:ext>
            </a:extLst>
          </p:cNvPr>
          <p:cNvSpPr txBox="1">
            <a:spLocks/>
          </p:cNvSpPr>
          <p:nvPr/>
        </p:nvSpPr>
        <p:spPr>
          <a:xfrm>
            <a:off x="36352" y="5911094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Input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384774E3-C8AB-435C-955B-8D810977AEF2}"/>
              </a:ext>
            </a:extLst>
          </p:cNvPr>
          <p:cNvSpPr txBox="1">
            <a:spLocks/>
          </p:cNvSpPr>
          <p:nvPr/>
        </p:nvSpPr>
        <p:spPr>
          <a:xfrm>
            <a:off x="36353" y="4191272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Output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1" name="コンテンツ プレースホルダー 1">
            <a:extLst>
              <a:ext uri="{FF2B5EF4-FFF2-40B4-BE49-F238E27FC236}">
                <a16:creationId xmlns:a16="http://schemas.microsoft.com/office/drawing/2014/main" id="{FD9C9FB3-3337-4255-AB3C-83F5E4ED1A4F}"/>
              </a:ext>
            </a:extLst>
          </p:cNvPr>
          <p:cNvSpPr txBox="1">
            <a:spLocks/>
          </p:cNvSpPr>
          <p:nvPr/>
        </p:nvSpPr>
        <p:spPr>
          <a:xfrm>
            <a:off x="33755" y="2976911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Product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2" name="矢印: 上 11">
            <a:extLst>
              <a:ext uri="{FF2B5EF4-FFF2-40B4-BE49-F238E27FC236}">
                <a16:creationId xmlns:a16="http://schemas.microsoft.com/office/drawing/2014/main" id="{E35FFC19-FF90-4103-99C4-731657FE1D4A}"/>
              </a:ext>
            </a:extLst>
          </p:cNvPr>
          <p:cNvSpPr/>
          <p:nvPr/>
        </p:nvSpPr>
        <p:spPr>
          <a:xfrm>
            <a:off x="3495351" y="5139899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C8A627AC-1358-45BA-A0D9-138B0DC4B3FC}"/>
              </a:ext>
            </a:extLst>
          </p:cNvPr>
          <p:cNvSpPr/>
          <p:nvPr/>
        </p:nvSpPr>
        <p:spPr>
          <a:xfrm>
            <a:off x="3495351" y="3537767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コンテンツ プレースホルダー 1">
            <a:extLst>
              <a:ext uri="{FF2B5EF4-FFF2-40B4-BE49-F238E27FC236}">
                <a16:creationId xmlns:a16="http://schemas.microsoft.com/office/drawing/2014/main" id="{40DB265D-659C-4901-9FF2-726DDEB5CA20}"/>
              </a:ext>
            </a:extLst>
          </p:cNvPr>
          <p:cNvSpPr txBox="1">
            <a:spLocks/>
          </p:cNvSpPr>
          <p:nvPr/>
        </p:nvSpPr>
        <p:spPr>
          <a:xfrm>
            <a:off x="33755" y="1824910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Vision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5" name="コンテンツ プレースホルダー 1">
            <a:extLst>
              <a:ext uri="{FF2B5EF4-FFF2-40B4-BE49-F238E27FC236}">
                <a16:creationId xmlns:a16="http://schemas.microsoft.com/office/drawing/2014/main" id="{ECC5EE92-0DC3-4E7E-A157-E0D40EE8257C}"/>
              </a:ext>
            </a:extLst>
          </p:cNvPr>
          <p:cNvSpPr txBox="1">
            <a:spLocks/>
          </p:cNvSpPr>
          <p:nvPr/>
        </p:nvSpPr>
        <p:spPr>
          <a:xfrm>
            <a:off x="36352" y="805577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Love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6" name="矢印: 上 15">
            <a:extLst>
              <a:ext uri="{FF2B5EF4-FFF2-40B4-BE49-F238E27FC236}">
                <a16:creationId xmlns:a16="http://schemas.microsoft.com/office/drawing/2014/main" id="{00595D8F-25B7-4201-873F-F1C5850204B1}"/>
              </a:ext>
            </a:extLst>
          </p:cNvPr>
          <p:cNvSpPr/>
          <p:nvPr/>
        </p:nvSpPr>
        <p:spPr>
          <a:xfrm>
            <a:off x="3495351" y="2419896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上 16">
            <a:extLst>
              <a:ext uri="{FF2B5EF4-FFF2-40B4-BE49-F238E27FC236}">
                <a16:creationId xmlns:a16="http://schemas.microsoft.com/office/drawing/2014/main" id="{C55A17DD-D745-49F4-A628-152D26465D58}"/>
              </a:ext>
            </a:extLst>
          </p:cNvPr>
          <p:cNvSpPr/>
          <p:nvPr/>
        </p:nvSpPr>
        <p:spPr>
          <a:xfrm>
            <a:off x="3495351" y="1298191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20702EDC-34C7-4A46-B563-C622AA7B8416}"/>
              </a:ext>
            </a:extLst>
          </p:cNvPr>
          <p:cNvSpPr/>
          <p:nvPr/>
        </p:nvSpPr>
        <p:spPr>
          <a:xfrm>
            <a:off x="2394625" y="1760791"/>
            <a:ext cx="2524836" cy="53383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Essential World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1730D626-8E29-42A3-9486-991A9D7FDA4F}"/>
              </a:ext>
            </a:extLst>
          </p:cNvPr>
          <p:cNvSpPr/>
          <p:nvPr/>
        </p:nvSpPr>
        <p:spPr>
          <a:xfrm>
            <a:off x="2403337" y="657958"/>
            <a:ext cx="2524836" cy="5338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Minority Gang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コンテンツ プレースホルダー 1">
            <a:extLst>
              <a:ext uri="{FF2B5EF4-FFF2-40B4-BE49-F238E27FC236}">
                <a16:creationId xmlns:a16="http://schemas.microsoft.com/office/drawing/2014/main" id="{8C8370CD-930C-4146-8103-0B5059C8C26F}"/>
              </a:ext>
            </a:extLst>
          </p:cNvPr>
          <p:cNvSpPr txBox="1">
            <a:spLocks/>
          </p:cNvSpPr>
          <p:nvPr/>
        </p:nvSpPr>
        <p:spPr>
          <a:xfrm>
            <a:off x="3199851" y="4724299"/>
            <a:ext cx="914384" cy="635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32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Ｘ</a:t>
            </a:r>
          </a:p>
        </p:txBody>
      </p:sp>
    </p:spTree>
    <p:extLst>
      <p:ext uri="{BB962C8B-B14F-4D97-AF65-F5344CB8AC3E}">
        <p14:creationId xmlns:p14="http://schemas.microsoft.com/office/powerpoint/2010/main" val="3254026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341D1A-1C51-4420-A37D-FDF0F92B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Virtual Economy</a:t>
            </a:r>
            <a:endParaRPr kumimoji="1" lang="ja-JP" altLang="en-US" dirty="0"/>
          </a:p>
        </p:txBody>
      </p:sp>
      <p:sp>
        <p:nvSpPr>
          <p:cNvPr id="3" name="コンテンツ プレースホルダー 1">
            <a:extLst>
              <a:ext uri="{FF2B5EF4-FFF2-40B4-BE49-F238E27FC236}">
                <a16:creationId xmlns:a16="http://schemas.microsoft.com/office/drawing/2014/main" id="{CE271EC3-4FFC-44D2-B071-A3604963867A}"/>
              </a:ext>
            </a:extLst>
          </p:cNvPr>
          <p:cNvSpPr txBox="1">
            <a:spLocks/>
          </p:cNvSpPr>
          <p:nvPr/>
        </p:nvSpPr>
        <p:spPr>
          <a:xfrm>
            <a:off x="7263830" y="776377"/>
            <a:ext cx="4588864" cy="552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労働、流通、決済、エンタメ、消費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全て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Virtual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（認識世界）で完結させる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この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年間であらゆるものが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Disrupt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され、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Rebuild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される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メタバース経済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4D955614-B045-4C06-BE79-62869F7EE73A}"/>
              </a:ext>
            </a:extLst>
          </p:cNvPr>
          <p:cNvSpPr/>
          <p:nvPr/>
        </p:nvSpPr>
        <p:spPr>
          <a:xfrm>
            <a:off x="1936674" y="3141234"/>
            <a:ext cx="915901" cy="84189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2D44B579-198B-45B8-B1B1-B6593B26D73C}"/>
              </a:ext>
            </a:extLst>
          </p:cNvPr>
          <p:cNvSpPr txBox="1">
            <a:spLocks/>
          </p:cNvSpPr>
          <p:nvPr/>
        </p:nvSpPr>
        <p:spPr>
          <a:xfrm>
            <a:off x="36351" y="5359142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Factor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384774E3-C8AB-435C-955B-8D810977AEF2}"/>
              </a:ext>
            </a:extLst>
          </p:cNvPr>
          <p:cNvSpPr txBox="1">
            <a:spLocks/>
          </p:cNvSpPr>
          <p:nvPr/>
        </p:nvSpPr>
        <p:spPr>
          <a:xfrm>
            <a:off x="36353" y="3372402"/>
            <a:ext cx="1355719" cy="7004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Relevant</a:t>
            </a:r>
          </a:p>
          <a:p>
            <a:pPr marL="0" indent="0" algn="ctr">
              <a:buNone/>
            </a:pPr>
            <a:r>
              <a:rPr lang="en-US" altLang="ja-JP" sz="1800" dirty="0" err="1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Tecnology</a:t>
            </a:r>
            <a:endParaRPr lang="en-US" altLang="ja-JP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3" name="矢印: 上 12">
            <a:extLst>
              <a:ext uri="{FF2B5EF4-FFF2-40B4-BE49-F238E27FC236}">
                <a16:creationId xmlns:a16="http://schemas.microsoft.com/office/drawing/2014/main" id="{C8A627AC-1358-45BA-A0D9-138B0DC4B3FC}"/>
              </a:ext>
            </a:extLst>
          </p:cNvPr>
          <p:cNvSpPr/>
          <p:nvPr/>
        </p:nvSpPr>
        <p:spPr>
          <a:xfrm>
            <a:off x="3503504" y="2104638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コンテンツ プレースホルダー 1">
            <a:extLst>
              <a:ext uri="{FF2B5EF4-FFF2-40B4-BE49-F238E27FC236}">
                <a16:creationId xmlns:a16="http://schemas.microsoft.com/office/drawing/2014/main" id="{ECC5EE92-0DC3-4E7E-A157-E0D40EE8257C}"/>
              </a:ext>
            </a:extLst>
          </p:cNvPr>
          <p:cNvSpPr txBox="1">
            <a:spLocks/>
          </p:cNvSpPr>
          <p:nvPr/>
        </p:nvSpPr>
        <p:spPr>
          <a:xfrm>
            <a:off x="36352" y="1054963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Concept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1730D626-8E29-42A3-9486-991A9D7FDA4F}"/>
              </a:ext>
            </a:extLst>
          </p:cNvPr>
          <p:cNvSpPr/>
          <p:nvPr/>
        </p:nvSpPr>
        <p:spPr>
          <a:xfrm>
            <a:off x="2403337" y="907344"/>
            <a:ext cx="2524836" cy="53383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kumimoji="1"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1DD74071-B254-448D-9819-035695CC8A75}"/>
              </a:ext>
            </a:extLst>
          </p:cNvPr>
          <p:cNvSpPr/>
          <p:nvPr/>
        </p:nvSpPr>
        <p:spPr>
          <a:xfrm>
            <a:off x="3207804" y="3141234"/>
            <a:ext cx="915901" cy="8418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06E01F12-9779-47AA-A474-E35305A54204}"/>
              </a:ext>
            </a:extLst>
          </p:cNvPr>
          <p:cNvSpPr/>
          <p:nvPr/>
        </p:nvSpPr>
        <p:spPr>
          <a:xfrm>
            <a:off x="4478934" y="3141233"/>
            <a:ext cx="915901" cy="84189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</a:p>
          <a:p>
            <a:pPr algn="ctr"/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22EDC02D-06A9-48A2-9FDC-D57B8BC23D4B}"/>
              </a:ext>
            </a:extLst>
          </p:cNvPr>
          <p:cNvSpPr/>
          <p:nvPr/>
        </p:nvSpPr>
        <p:spPr>
          <a:xfrm>
            <a:off x="1302610" y="4523614"/>
            <a:ext cx="1905194" cy="5338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Ex:Vtuber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23BBA8B5-EC2E-4522-B922-3685FE7473A6}"/>
              </a:ext>
            </a:extLst>
          </p:cNvPr>
          <p:cNvSpPr/>
          <p:nvPr/>
        </p:nvSpPr>
        <p:spPr>
          <a:xfrm>
            <a:off x="1302609" y="5204869"/>
            <a:ext cx="2082035" cy="5338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</a:p>
          <a:p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Ex:VRchat,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F9E26C02-E56B-4DF9-8C1E-550242F13662}"/>
              </a:ext>
            </a:extLst>
          </p:cNvPr>
          <p:cNvSpPr/>
          <p:nvPr/>
        </p:nvSpPr>
        <p:spPr>
          <a:xfrm>
            <a:off x="3495350" y="4523614"/>
            <a:ext cx="1905194" cy="5338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</a:t>
            </a:r>
          </a:p>
          <a:p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Ex:Libra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6234C161-E614-4D55-AC79-297D750A4061}"/>
              </a:ext>
            </a:extLst>
          </p:cNvPr>
          <p:cNvSpPr/>
          <p:nvPr/>
        </p:nvSpPr>
        <p:spPr>
          <a:xfrm>
            <a:off x="1302998" y="5886124"/>
            <a:ext cx="2082035" cy="53383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Ex:Oclus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404B5194-D2AD-4551-AA03-411BCCAA0922}"/>
              </a:ext>
            </a:extLst>
          </p:cNvPr>
          <p:cNvSpPr/>
          <p:nvPr/>
        </p:nvSpPr>
        <p:spPr>
          <a:xfrm>
            <a:off x="5638049" y="3141233"/>
            <a:ext cx="1093323" cy="8418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as</a:t>
            </a:r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market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四角形: 角を丸くする 32">
            <a:extLst>
              <a:ext uri="{FF2B5EF4-FFF2-40B4-BE49-F238E27FC236}">
                <a16:creationId xmlns:a16="http://schemas.microsoft.com/office/drawing/2014/main" id="{03C22B3A-8AAB-42FC-8DC9-9112F150A4C3}"/>
              </a:ext>
            </a:extLst>
          </p:cNvPr>
          <p:cNvSpPr/>
          <p:nvPr/>
        </p:nvSpPr>
        <p:spPr>
          <a:xfrm>
            <a:off x="5543461" y="4523614"/>
            <a:ext cx="1905194" cy="53383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API</a:t>
            </a:r>
          </a:p>
          <a:p>
            <a:r>
              <a:rPr kumimoji="1"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r>
              <a:rPr lang="en-US" altLang="ja-JP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Youtube,Twit</a:t>
            </a:r>
            <a:endParaRPr kumimoji="1"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72DB9-92A8-46F7-ACCD-77D3DCCD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68" y="4390986"/>
            <a:ext cx="4416665" cy="231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あつ森】マイホーム部屋のおしゃれなレイアウトや島のデザインまとめ ...">
            <a:extLst>
              <a:ext uri="{FF2B5EF4-FFF2-40B4-BE49-F238E27FC236}">
                <a16:creationId xmlns:a16="http://schemas.microsoft.com/office/drawing/2014/main" id="{18DA86BF-D860-441E-A194-9BE973B1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794" y="2980564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35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89B84-A55C-42DA-AA2A-F586395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人生 </a:t>
            </a:r>
            <a:r>
              <a:rPr lang="en-US" altLang="ja-JP" dirty="0"/>
              <a:t>as Game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825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4" y="914400"/>
            <a:ext cx="4648330" cy="5666509"/>
          </a:xfrm>
        </p:spPr>
        <p:txBody>
          <a:bodyPr/>
          <a:lstStyle/>
          <a:p>
            <a:r>
              <a:rPr kumimoji="1" lang="ja-JP" altLang="en-US" dirty="0"/>
              <a:t>人生とは、</a:t>
            </a:r>
            <a:r>
              <a:rPr kumimoji="1" lang="ja-JP" altLang="en-US" dirty="0">
                <a:solidFill>
                  <a:srgbClr val="FF0000"/>
                </a:solidFill>
              </a:rPr>
              <a:t>階級型</a:t>
            </a:r>
            <a:r>
              <a:rPr kumimoji="1" lang="en-US" altLang="ja-JP" dirty="0">
                <a:solidFill>
                  <a:srgbClr val="FF0000"/>
                </a:solidFill>
              </a:rPr>
              <a:t>RPG</a:t>
            </a:r>
            <a:r>
              <a:rPr kumimoji="1" lang="ja-JP" altLang="en-US" dirty="0"/>
              <a:t>である</a:t>
            </a:r>
            <a:endParaRPr kumimoji="1" lang="en-US" altLang="ja-JP" dirty="0"/>
          </a:p>
          <a:p>
            <a:r>
              <a:rPr lang="ja-JP" altLang="en-US" dirty="0"/>
              <a:t>資本を別の資本とトレードして、資本を拡大させる</a:t>
            </a:r>
            <a:endParaRPr lang="en-US" altLang="ja-JP" dirty="0"/>
          </a:p>
          <a:p>
            <a:r>
              <a:rPr kumimoji="1" lang="ja-JP" altLang="en-US" dirty="0"/>
              <a:t>資本は建築物であり、プレイヤは建築家であるべきである</a:t>
            </a:r>
            <a:endParaRPr kumimoji="1" lang="en-US" altLang="ja-JP" dirty="0"/>
          </a:p>
          <a:p>
            <a:r>
              <a:rPr lang="ja-JP" altLang="en-US" dirty="0"/>
              <a:t>資本は資金、影響力、時間など様々である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人生</a:t>
            </a:r>
            <a:r>
              <a:rPr kumimoji="1" lang="en-US" altLang="ja-JP" dirty="0"/>
              <a:t> as Game</a:t>
            </a:r>
            <a:endParaRPr kumimoji="1" lang="ja-JP" altLang="en-US" dirty="0"/>
          </a:p>
        </p:txBody>
      </p:sp>
      <p:pic>
        <p:nvPicPr>
          <p:cNvPr id="23" name="Picture 4" descr="「人 アイコン」の画像検索結果">
            <a:extLst>
              <a:ext uri="{FF2B5EF4-FFF2-40B4-BE49-F238E27FC236}">
                <a16:creationId xmlns:a16="http://schemas.microsoft.com/office/drawing/2014/main" id="{E0011F73-8AE8-4F12-8DCF-6DF198601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5556" l="9778" r="89778">
                        <a14:foregroundMark x1="45333" y1="29778" x2="52000" y2="18222"/>
                        <a14:foregroundMark x1="53333" y1="6667" x2="53333" y2="6667"/>
                        <a14:foregroundMark x1="56000" y1="88000" x2="56000" y2="88000"/>
                        <a14:foregroundMark x1="52000" y1="95556" x2="52000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57" y="4506867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B24314D-55A4-41D8-A012-2689FBCF3495}"/>
              </a:ext>
            </a:extLst>
          </p:cNvPr>
          <p:cNvSpPr txBox="1"/>
          <p:nvPr/>
        </p:nvSpPr>
        <p:spPr>
          <a:xfrm>
            <a:off x="628370" y="5873731"/>
            <a:ext cx="125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プレイヤ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5C0340-EC6A-4100-A4E4-AAF6EF380781}"/>
              </a:ext>
            </a:extLst>
          </p:cNvPr>
          <p:cNvSpPr txBox="1"/>
          <p:nvPr/>
        </p:nvSpPr>
        <p:spPr>
          <a:xfrm>
            <a:off x="4486543" y="6181508"/>
            <a:ext cx="125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資本</a:t>
            </a:r>
          </a:p>
        </p:txBody>
      </p:sp>
      <p:pic>
        <p:nvPicPr>
          <p:cNvPr id="1030" name="Picture 6" descr="Twitter、FF外から失礼できないフィルタを追加。フォロワー以外や新規 ...">
            <a:extLst>
              <a:ext uri="{FF2B5EF4-FFF2-40B4-BE49-F238E27FC236}">
                <a16:creationId xmlns:a16="http://schemas.microsoft.com/office/drawing/2014/main" id="{A42B9471-16BE-4488-A699-262AEAE6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19" y="3965358"/>
            <a:ext cx="1764289" cy="106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モデルハウス・営業所詳細（港南台モデルハウス） | 〈公式〉三井ホーム">
            <a:extLst>
              <a:ext uri="{FF2B5EF4-FFF2-40B4-BE49-F238E27FC236}">
                <a16:creationId xmlns:a16="http://schemas.microsoft.com/office/drawing/2014/main" id="{C5C1F1E5-1718-4AB2-A009-023ABBB1D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21" y="1207714"/>
            <a:ext cx="211613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D8F5E2DB-A8C9-479D-A24A-01572EBB1EEC}"/>
              </a:ext>
            </a:extLst>
          </p:cNvPr>
          <p:cNvSpPr/>
          <p:nvPr/>
        </p:nvSpPr>
        <p:spPr>
          <a:xfrm>
            <a:off x="2180204" y="4904643"/>
            <a:ext cx="791877" cy="4491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677AF8A-388F-4D33-BCE3-7B369186979D}"/>
              </a:ext>
            </a:extLst>
          </p:cNvPr>
          <p:cNvSpPr txBox="1"/>
          <p:nvPr/>
        </p:nvSpPr>
        <p:spPr>
          <a:xfrm>
            <a:off x="2073700" y="5424540"/>
            <a:ext cx="898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投資</a:t>
            </a:r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FAE2F6D5-B8EF-413D-A185-D9173463D144}"/>
              </a:ext>
            </a:extLst>
          </p:cNvPr>
          <p:cNvSpPr/>
          <p:nvPr/>
        </p:nvSpPr>
        <p:spPr>
          <a:xfrm rot="16200000">
            <a:off x="4435908" y="3001686"/>
            <a:ext cx="791877" cy="44919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973903E-93BE-4692-A7DE-EF82A9EA7451}"/>
              </a:ext>
            </a:extLst>
          </p:cNvPr>
          <p:cNvSpPr txBox="1"/>
          <p:nvPr/>
        </p:nvSpPr>
        <p:spPr>
          <a:xfrm>
            <a:off x="4987637" y="3344225"/>
            <a:ext cx="898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増強</a:t>
            </a:r>
          </a:p>
        </p:txBody>
      </p:sp>
      <p:pic>
        <p:nvPicPr>
          <p:cNvPr id="1032" name="Picture 8" descr="スクフェス☆ランク５００達成！ | ゲームプレイ日記☆やりたいことやるよ">
            <a:extLst>
              <a:ext uri="{FF2B5EF4-FFF2-40B4-BE49-F238E27FC236}">
                <a16:creationId xmlns:a16="http://schemas.microsoft.com/office/drawing/2014/main" id="{48BADE1C-32EB-461F-862C-CF1417AF1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47" y="4136101"/>
            <a:ext cx="2285222" cy="171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国の通貨 | 無料のアイコン">
            <a:extLst>
              <a:ext uri="{FF2B5EF4-FFF2-40B4-BE49-F238E27FC236}">
                <a16:creationId xmlns:a16="http://schemas.microsoft.com/office/drawing/2014/main" id="{BB8B8BE7-C015-42D8-AC3B-1DF6A3056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030" y="5067374"/>
            <a:ext cx="898381" cy="89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391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8855257-81F1-4E46-8C38-8D692E234F62}"/>
              </a:ext>
            </a:extLst>
          </p:cNvPr>
          <p:cNvSpPr/>
          <p:nvPr/>
        </p:nvSpPr>
        <p:spPr>
          <a:xfrm>
            <a:off x="3767890" y="3777599"/>
            <a:ext cx="2815308" cy="2515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43CAFBA6-2FCC-4875-B9FE-31FF3445E358}"/>
              </a:ext>
            </a:extLst>
          </p:cNvPr>
          <p:cNvSpPr/>
          <p:nvPr/>
        </p:nvSpPr>
        <p:spPr>
          <a:xfrm>
            <a:off x="3767890" y="897153"/>
            <a:ext cx="2815308" cy="2515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9076F97-81D5-4030-908F-9ED6584FB7B0}"/>
              </a:ext>
            </a:extLst>
          </p:cNvPr>
          <p:cNvSpPr/>
          <p:nvPr/>
        </p:nvSpPr>
        <p:spPr>
          <a:xfrm>
            <a:off x="339306" y="1049556"/>
            <a:ext cx="3098355" cy="51295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4" y="914400"/>
            <a:ext cx="4648330" cy="566650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１．ログインボーナス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労働者が勤労を対価に固定で貰える賃金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２．階級ボーナス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労働者が勤続年数に応じて貰える賃金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３．キャピタルゲイン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投資に対するリターン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４．</a:t>
            </a:r>
            <a:r>
              <a:rPr kumimoji="1" lang="en-US" altLang="ja-JP" dirty="0"/>
              <a:t>PJ</a:t>
            </a:r>
            <a:r>
              <a:rPr kumimoji="1" lang="ja-JP" altLang="en-US" dirty="0"/>
              <a:t>報酬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PJ</a:t>
            </a:r>
            <a:r>
              <a:rPr lang="ja-JP" altLang="en-US" dirty="0"/>
              <a:t>で作成したアウトプットに対する対価または報酬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利益のパターン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5C0340-EC6A-4100-A4E4-AAF6EF380781}"/>
              </a:ext>
            </a:extLst>
          </p:cNvPr>
          <p:cNvSpPr txBox="1"/>
          <p:nvPr/>
        </p:nvSpPr>
        <p:spPr>
          <a:xfrm>
            <a:off x="811058" y="3257528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１．ログインボーナス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876D69-26DF-452C-9C47-BE8E78FE52D6}"/>
              </a:ext>
            </a:extLst>
          </p:cNvPr>
          <p:cNvSpPr txBox="1"/>
          <p:nvPr/>
        </p:nvSpPr>
        <p:spPr>
          <a:xfrm>
            <a:off x="728523" y="5682719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２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．階級ボーナス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62E73D-34AC-4576-B891-6D0C374DB0CE}"/>
              </a:ext>
            </a:extLst>
          </p:cNvPr>
          <p:cNvSpPr txBox="1"/>
          <p:nvPr/>
        </p:nvSpPr>
        <p:spPr>
          <a:xfrm>
            <a:off x="4131463" y="2996374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３．キャピタルゲイン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91482-2C75-48ED-9D17-4EC3CE746663}"/>
              </a:ext>
            </a:extLst>
          </p:cNvPr>
          <p:cNvSpPr txBox="1"/>
          <p:nvPr/>
        </p:nvSpPr>
        <p:spPr>
          <a:xfrm>
            <a:off x="4058827" y="5897887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４．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PJ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報酬</a:t>
            </a:r>
          </a:p>
        </p:txBody>
      </p:sp>
      <p:pic>
        <p:nvPicPr>
          <p:cNvPr id="2052" name="Picture 4" descr="ログインボーナスで入手する : ラブライブ！ スクフェス まとめ ...">
            <a:extLst>
              <a:ext uri="{FF2B5EF4-FFF2-40B4-BE49-F238E27FC236}">
                <a16:creationId xmlns:a16="http://schemas.microsoft.com/office/drawing/2014/main" id="{985610E7-DA92-49FB-BC48-56F371F62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5" y="145621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エネオス on Twitter: &quot;ランク1000達成しました！5人目の到達です ...">
            <a:extLst>
              <a:ext uri="{FF2B5EF4-FFF2-40B4-BE49-F238E27FC236}">
                <a16:creationId xmlns:a16="http://schemas.microsoft.com/office/drawing/2014/main" id="{3AAD66EE-5268-42BB-BB3C-B105FDB34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98" y="4084196"/>
            <a:ext cx="1978619" cy="148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キャピタルゲイン コンセプト、概要アイコンのベクトル図です。の ...">
            <a:extLst>
              <a:ext uri="{FF2B5EF4-FFF2-40B4-BE49-F238E27FC236}">
                <a16:creationId xmlns:a16="http://schemas.microsoft.com/office/drawing/2014/main" id="{EA02BD47-D9FC-47A5-B8F0-C3092A7A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8" y="1238712"/>
            <a:ext cx="1659507" cy="165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B909D08-AC38-4651-B04C-41DAAF9F9410}"/>
              </a:ext>
            </a:extLst>
          </p:cNvPr>
          <p:cNvSpPr txBox="1"/>
          <p:nvPr/>
        </p:nvSpPr>
        <p:spPr>
          <a:xfrm>
            <a:off x="811058" y="6359015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労働者利益</a:t>
            </a:r>
            <a:endParaRPr kumimoji="1" lang="ja-JP" altLang="en-US" sz="1400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8808AD2-D32A-4B7E-8D05-297C24728682}"/>
              </a:ext>
            </a:extLst>
          </p:cNvPr>
          <p:cNvSpPr txBox="1"/>
          <p:nvPr/>
        </p:nvSpPr>
        <p:spPr>
          <a:xfrm>
            <a:off x="4186236" y="3441362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投資家利益</a:t>
            </a:r>
            <a:endParaRPr kumimoji="1" lang="ja-JP" altLang="en-US" sz="1400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8" name="Picture 10" descr="ポートフォリオ百科｜建築意匠設計 守屋真一さん | はたらくビビビット ...">
            <a:extLst>
              <a:ext uri="{FF2B5EF4-FFF2-40B4-BE49-F238E27FC236}">
                <a16:creationId xmlns:a16="http://schemas.microsoft.com/office/drawing/2014/main" id="{D96509E4-45F3-46AD-8C6F-3101E26E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06" y="4044092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37E635B-1957-45B7-8A0B-52F847F63B68}"/>
              </a:ext>
            </a:extLst>
          </p:cNvPr>
          <p:cNvSpPr txBox="1"/>
          <p:nvPr/>
        </p:nvSpPr>
        <p:spPr>
          <a:xfrm>
            <a:off x="4186236" y="6338987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建築家利益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708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四角形: 角を丸くする 31">
            <a:extLst>
              <a:ext uri="{FF2B5EF4-FFF2-40B4-BE49-F238E27FC236}">
                <a16:creationId xmlns:a16="http://schemas.microsoft.com/office/drawing/2014/main" id="{98855257-81F1-4E46-8C38-8D692E234F62}"/>
              </a:ext>
            </a:extLst>
          </p:cNvPr>
          <p:cNvSpPr/>
          <p:nvPr/>
        </p:nvSpPr>
        <p:spPr>
          <a:xfrm>
            <a:off x="3767890" y="3777599"/>
            <a:ext cx="2815308" cy="2515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四角形: 角を丸くする 29">
            <a:extLst>
              <a:ext uri="{FF2B5EF4-FFF2-40B4-BE49-F238E27FC236}">
                <a16:creationId xmlns:a16="http://schemas.microsoft.com/office/drawing/2014/main" id="{43CAFBA6-2FCC-4875-B9FE-31FF3445E358}"/>
              </a:ext>
            </a:extLst>
          </p:cNvPr>
          <p:cNvSpPr/>
          <p:nvPr/>
        </p:nvSpPr>
        <p:spPr>
          <a:xfrm>
            <a:off x="3767890" y="897153"/>
            <a:ext cx="2815308" cy="2515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9076F97-81D5-4030-908F-9ED6584FB7B0}"/>
              </a:ext>
            </a:extLst>
          </p:cNvPr>
          <p:cNvSpPr/>
          <p:nvPr/>
        </p:nvSpPr>
        <p:spPr>
          <a:xfrm>
            <a:off x="339306" y="1049556"/>
            <a:ext cx="3098355" cy="51295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損失のパターン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F5C0340-EC6A-4100-A4E4-AAF6EF380781}"/>
              </a:ext>
            </a:extLst>
          </p:cNvPr>
          <p:cNvSpPr txBox="1"/>
          <p:nvPr/>
        </p:nvSpPr>
        <p:spPr>
          <a:xfrm>
            <a:off x="811058" y="3257528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１．消費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876D69-26DF-452C-9C47-BE8E78FE52D6}"/>
              </a:ext>
            </a:extLst>
          </p:cNvPr>
          <p:cNvSpPr txBox="1"/>
          <p:nvPr/>
        </p:nvSpPr>
        <p:spPr>
          <a:xfrm>
            <a:off x="728523" y="5682719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２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．納税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562E73D-34AC-4576-B891-6D0C374DB0CE}"/>
              </a:ext>
            </a:extLst>
          </p:cNvPr>
          <p:cNvSpPr txBox="1"/>
          <p:nvPr/>
        </p:nvSpPr>
        <p:spPr>
          <a:xfrm>
            <a:off x="4058827" y="3105586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３．投資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E91482-2C75-48ED-9D17-4EC3CE746663}"/>
              </a:ext>
            </a:extLst>
          </p:cNvPr>
          <p:cNvSpPr txBox="1"/>
          <p:nvPr/>
        </p:nvSpPr>
        <p:spPr>
          <a:xfrm>
            <a:off x="4058827" y="5925296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４．資産購入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B909D08-AC38-4651-B04C-41DAAF9F9410}"/>
              </a:ext>
            </a:extLst>
          </p:cNvPr>
          <p:cNvSpPr txBox="1"/>
          <p:nvPr/>
        </p:nvSpPr>
        <p:spPr>
          <a:xfrm>
            <a:off x="811058" y="6359015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固定損失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8808AD2-D32A-4B7E-8D05-297C24728682}"/>
              </a:ext>
            </a:extLst>
          </p:cNvPr>
          <p:cNvSpPr txBox="1"/>
          <p:nvPr/>
        </p:nvSpPr>
        <p:spPr>
          <a:xfrm>
            <a:off x="4186236" y="3441362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00B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原資　→　リターン</a:t>
            </a:r>
            <a:endParaRPr kumimoji="1" lang="ja-JP" altLang="en-US" sz="1400" dirty="0">
              <a:solidFill>
                <a:srgbClr val="00B05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37E635B-1957-45B7-8A0B-52F847F63B68}"/>
              </a:ext>
            </a:extLst>
          </p:cNvPr>
          <p:cNvSpPr txBox="1"/>
          <p:nvPr/>
        </p:nvSpPr>
        <p:spPr>
          <a:xfrm>
            <a:off x="4186236" y="6338987"/>
            <a:ext cx="1978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特別損失　→　資産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074" name="Picture 2" descr="職場の飲み会！派遣の私も参加した方がよい？｜派遣コラム【スタッフ ...">
            <a:extLst>
              <a:ext uri="{FF2B5EF4-FFF2-40B4-BE49-F238E27FC236}">
                <a16:creationId xmlns:a16="http://schemas.microsoft.com/office/drawing/2014/main" id="{09AB5C1F-7659-4A1C-AF7B-5BCE77D0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23" y="1651424"/>
            <a:ext cx="2233248" cy="139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メンタリストDaiGoさんの本棚部屋（設置前）|マルゲリータの本棚">
            <a:extLst>
              <a:ext uri="{FF2B5EF4-FFF2-40B4-BE49-F238E27FC236}">
                <a16:creationId xmlns:a16="http://schemas.microsoft.com/office/drawing/2014/main" id="{B590AD68-BA57-43C8-8322-12D26D8A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71" y="912731"/>
            <a:ext cx="1483346" cy="22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個人事業主の方が住宅ローンを利用する場合、納税証明書が必要です">
            <a:extLst>
              <a:ext uri="{FF2B5EF4-FFF2-40B4-BE49-F238E27FC236}">
                <a16:creationId xmlns:a16="http://schemas.microsoft.com/office/drawing/2014/main" id="{F8C6E3D5-ED67-4FD6-A972-0F9E74DA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8" y="365498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コンテンツ プレースホルダー 1">
            <a:extLst>
              <a:ext uri="{FF2B5EF4-FFF2-40B4-BE49-F238E27FC236}">
                <a16:creationId xmlns:a16="http://schemas.microsoft.com/office/drawing/2014/main" id="{83A1DE4E-F8B2-4FDE-A9AC-F42065DDC8EF}"/>
              </a:ext>
            </a:extLst>
          </p:cNvPr>
          <p:cNvSpPr txBox="1">
            <a:spLocks/>
          </p:cNvSpPr>
          <p:nvPr/>
        </p:nvSpPr>
        <p:spPr>
          <a:xfrm>
            <a:off x="7204364" y="914400"/>
            <a:ext cx="4648330" cy="5666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１．消費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三大欲求を解消するための手段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→最小化すべき項目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２．納税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消費税、所得税、住民税、光熱費、通信費、家賃、サブスク費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３．投資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自己強化、資本強化のための種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４．資産購入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資産価値も変動することを念頭に置いて、本当に必要なものか検討する必要がある</a:t>
            </a:r>
          </a:p>
        </p:txBody>
      </p:sp>
      <p:pic>
        <p:nvPicPr>
          <p:cNvPr id="26" name="Picture 4" descr="モデルハウス・営業所詳細（港南台モデルハウス） | 〈公式〉三井ホーム">
            <a:extLst>
              <a:ext uri="{FF2B5EF4-FFF2-40B4-BE49-F238E27FC236}">
                <a16:creationId xmlns:a16="http://schemas.microsoft.com/office/drawing/2014/main" id="{5C63E410-9066-445C-92DE-37A90907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74" y="3971298"/>
            <a:ext cx="211613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EXUS - LINE UP">
            <a:extLst>
              <a:ext uri="{FF2B5EF4-FFF2-40B4-BE49-F238E27FC236}">
                <a16:creationId xmlns:a16="http://schemas.microsoft.com/office/drawing/2014/main" id="{4F40B851-C30A-404E-AED8-A6883AF4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07" y="4787704"/>
            <a:ext cx="1978619" cy="10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97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89B84-A55C-42DA-AA2A-F586395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ゲーム環境</a:t>
            </a:r>
          </a:p>
        </p:txBody>
      </p:sp>
    </p:spTree>
    <p:extLst>
      <p:ext uri="{BB962C8B-B14F-4D97-AF65-F5344CB8AC3E}">
        <p14:creationId xmlns:p14="http://schemas.microsoft.com/office/powerpoint/2010/main" val="218480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7150" y="914400"/>
            <a:ext cx="4175544" cy="5262563"/>
          </a:xfrm>
        </p:spPr>
        <p:txBody>
          <a:bodyPr/>
          <a:lstStyle/>
          <a:p>
            <a:r>
              <a:rPr kumimoji="1" lang="ja-JP" altLang="en-US" dirty="0"/>
              <a:t>土台：資本主義</a:t>
            </a:r>
            <a:endParaRPr kumimoji="1" lang="en-US" altLang="ja-JP" dirty="0"/>
          </a:p>
          <a:p>
            <a:r>
              <a:rPr lang="ja-JP" altLang="en-US" dirty="0"/>
              <a:t>ルール</a:t>
            </a:r>
            <a:r>
              <a:rPr lang="en-US" altLang="ja-JP" dirty="0"/>
              <a:t>(</a:t>
            </a:r>
            <a:r>
              <a:rPr lang="ja-JP" altLang="en-US" dirty="0"/>
              <a:t>勝負法、勝利条件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プレイヤー特性</a:t>
            </a:r>
            <a:endParaRPr kumimoji="1" lang="en-US" altLang="ja-JP" dirty="0"/>
          </a:p>
          <a:p>
            <a:r>
              <a:rPr lang="ja-JP" altLang="en-US" dirty="0"/>
              <a:t>資本主義とは</a:t>
            </a:r>
            <a:r>
              <a:rPr lang="en-US" altLang="ja-JP" dirty="0"/>
              <a:t>……</a:t>
            </a:r>
            <a:r>
              <a:rPr lang="ja-JP" altLang="en-US" dirty="0"/>
              <a:t>欲をカネに換金し、新たな欲を充足させるシステム</a:t>
            </a:r>
            <a:endParaRPr lang="en-US" altLang="ja-JP" dirty="0"/>
          </a:p>
          <a:p>
            <a:r>
              <a:rPr kumimoji="1" lang="ja-JP" altLang="en-US" dirty="0"/>
              <a:t>レイヤは上がれば住む世界が変わり、ルールもまったく異なる</a:t>
            </a:r>
            <a:endParaRPr kumimoji="1" lang="en-US" altLang="ja-JP" dirty="0"/>
          </a:p>
          <a:p>
            <a:r>
              <a:rPr lang="ja-JP" altLang="en-US" dirty="0"/>
              <a:t>中流崩壊により、日本でサラリーマンをしている限り富裕層には一生なれない</a:t>
            </a:r>
            <a:endParaRPr kumimoji="1" lang="en-US" altLang="ja-JP" dirty="0"/>
          </a:p>
          <a:p>
            <a:r>
              <a:rPr kumimoji="1" lang="ja-JP" altLang="en-US" dirty="0"/>
              <a:t>下流国民：学生、ブラック産業従事者</a:t>
            </a:r>
            <a:endParaRPr kumimoji="1" lang="en-US" altLang="ja-JP" dirty="0"/>
          </a:p>
          <a:p>
            <a:r>
              <a:rPr lang="ja-JP" altLang="en-US" dirty="0"/>
              <a:t>中流国民：日系上場企業サラリーマン</a:t>
            </a:r>
            <a:endParaRPr lang="en-US" altLang="ja-JP" dirty="0"/>
          </a:p>
          <a:p>
            <a:r>
              <a:rPr kumimoji="1" lang="ja-JP" altLang="en-US" dirty="0"/>
              <a:t>富裕層：外資、ユニコーンサラリーマン、日系役員</a:t>
            </a:r>
            <a:endParaRPr kumimoji="1" lang="en-US" altLang="ja-JP" dirty="0"/>
          </a:p>
          <a:p>
            <a:r>
              <a:rPr lang="ja-JP" altLang="en-US" dirty="0"/>
              <a:t>上流国民：個人上場</a:t>
            </a:r>
            <a:endParaRPr lang="en-US" altLang="ja-JP" dirty="0"/>
          </a:p>
          <a:p>
            <a:r>
              <a:rPr kumimoji="1" lang="ja-JP" altLang="en-US" dirty="0"/>
              <a:t>超人間：？？？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資本主義 </a:t>
            </a:r>
            <a:r>
              <a:rPr kumimoji="1" lang="en-US" altLang="ja-JP" dirty="0" err="1"/>
              <a:t>verX.X</a:t>
            </a:r>
            <a:r>
              <a:rPr lang="ja-JP" altLang="en-US" dirty="0"/>
              <a:t>（自由市場経済）</a:t>
            </a:r>
            <a:endParaRPr kumimoji="1" lang="ja-JP" altLang="en-US" dirty="0"/>
          </a:p>
        </p:txBody>
      </p:sp>
      <p:pic>
        <p:nvPicPr>
          <p:cNvPr id="1026" name="Picture 2" descr="「資本主義」の画像検索結果">
            <a:extLst>
              <a:ext uri="{FF2B5EF4-FFF2-40B4-BE49-F238E27FC236}">
                <a16:creationId xmlns:a16="http://schemas.microsoft.com/office/drawing/2014/main" id="{E84CBABF-E436-49F1-B350-FF3DE07C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1028700"/>
            <a:ext cx="19050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「人 アイコン」の画像検索結果">
            <a:extLst>
              <a:ext uri="{FF2B5EF4-FFF2-40B4-BE49-F238E27FC236}">
                <a16:creationId xmlns:a16="http://schemas.microsoft.com/office/drawing/2014/main" id="{992CE4C6-513A-4F43-956C-02B53085B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5556" l="9778" r="89778">
                        <a14:foregroundMark x1="45333" y1="29778" x2="52000" y2="18222"/>
                        <a14:foregroundMark x1="53333" y1="6667" x2="53333" y2="6667"/>
                        <a14:foregroundMark x1="56000" y1="88000" x2="56000" y2="88000"/>
                        <a14:foregroundMark x1="52000" y1="95556" x2="52000" y2="9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7" y="3240881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01C657A1-8C5A-4315-905C-310BDC41A004}"/>
              </a:ext>
            </a:extLst>
          </p:cNvPr>
          <p:cNvSpPr/>
          <p:nvPr/>
        </p:nvSpPr>
        <p:spPr>
          <a:xfrm>
            <a:off x="1918815" y="803564"/>
            <a:ext cx="3534677" cy="403167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D2AF9983-F3A8-4886-B9F3-DC0111C102F9}"/>
              </a:ext>
            </a:extLst>
          </p:cNvPr>
          <p:cNvSpPr/>
          <p:nvPr/>
        </p:nvSpPr>
        <p:spPr>
          <a:xfrm>
            <a:off x="2384776" y="835180"/>
            <a:ext cx="2586162" cy="2918940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12">
            <a:extLst>
              <a:ext uri="{FF2B5EF4-FFF2-40B4-BE49-F238E27FC236}">
                <a16:creationId xmlns:a16="http://schemas.microsoft.com/office/drawing/2014/main" id="{396FB0B3-3C7D-4F05-8B6C-56F93F43F4B9}"/>
              </a:ext>
            </a:extLst>
          </p:cNvPr>
          <p:cNvSpPr/>
          <p:nvPr/>
        </p:nvSpPr>
        <p:spPr>
          <a:xfrm>
            <a:off x="3061855" y="819128"/>
            <a:ext cx="1233054" cy="1411454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A8F1DB4-EB44-4682-AD1E-89EEF699744D}"/>
              </a:ext>
            </a:extLst>
          </p:cNvPr>
          <p:cNvSpPr txBox="1"/>
          <p:nvPr/>
        </p:nvSpPr>
        <p:spPr>
          <a:xfrm>
            <a:off x="2721600" y="4018268"/>
            <a:ext cx="187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生存層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性、食、住</a:t>
            </a:r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1AAE79-52D5-4E24-9DF1-C21E1A866974}"/>
              </a:ext>
            </a:extLst>
          </p:cNvPr>
          <p:cNvSpPr txBox="1"/>
          <p:nvPr/>
        </p:nvSpPr>
        <p:spPr>
          <a:xfrm>
            <a:off x="2721600" y="2726817"/>
            <a:ext cx="187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労働層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人間関係、競争</a:t>
            </a:r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B3C0F71-50E5-4A84-83EA-16467F5219CD}"/>
              </a:ext>
            </a:extLst>
          </p:cNvPr>
          <p:cNvSpPr txBox="1"/>
          <p:nvPr/>
        </p:nvSpPr>
        <p:spPr>
          <a:xfrm>
            <a:off x="2747644" y="1488773"/>
            <a:ext cx="187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資本層</a:t>
            </a:r>
            <a:endParaRPr kumimoji="1"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ゲーム</a:t>
            </a:r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kumimoji="1"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E959012-42A8-40F8-AE6C-8FA90FEFE9F4}"/>
              </a:ext>
            </a:extLst>
          </p:cNvPr>
          <p:cNvSpPr txBox="1"/>
          <p:nvPr/>
        </p:nvSpPr>
        <p:spPr>
          <a:xfrm>
            <a:off x="339306" y="4050834"/>
            <a:ext cx="151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下流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年収：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~300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A4C0B2B-1E9F-48A9-9884-62F841BD446E}"/>
              </a:ext>
            </a:extLst>
          </p:cNvPr>
          <p:cNvSpPr txBox="1"/>
          <p:nvPr/>
        </p:nvSpPr>
        <p:spPr>
          <a:xfrm>
            <a:off x="339306" y="3167390"/>
            <a:ext cx="151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中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年収：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~700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A905E4E-F5DC-43F0-9D15-4D9CFFE2A578}"/>
              </a:ext>
            </a:extLst>
          </p:cNvPr>
          <p:cNvSpPr txBox="1"/>
          <p:nvPr/>
        </p:nvSpPr>
        <p:spPr>
          <a:xfrm>
            <a:off x="339306" y="2403414"/>
            <a:ext cx="151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富裕層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年収：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~1300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B233E08-9C12-413A-AAEE-D7E680396DA9}"/>
              </a:ext>
            </a:extLst>
          </p:cNvPr>
          <p:cNvSpPr txBox="1"/>
          <p:nvPr/>
        </p:nvSpPr>
        <p:spPr>
          <a:xfrm>
            <a:off x="329575" y="1679782"/>
            <a:ext cx="151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上流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年収：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~3000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万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AD19F39-09D4-45A4-8A51-AFE2E0E19562}"/>
              </a:ext>
            </a:extLst>
          </p:cNvPr>
          <p:cNvSpPr txBox="1"/>
          <p:nvPr/>
        </p:nvSpPr>
        <p:spPr>
          <a:xfrm>
            <a:off x="329575" y="1041261"/>
            <a:ext cx="151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超人間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年収：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3000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万～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9DC6AB-FB03-4E71-9C6D-199EF2EA0112}"/>
              </a:ext>
            </a:extLst>
          </p:cNvPr>
          <p:cNvSpPr txBox="1"/>
          <p:nvPr/>
        </p:nvSpPr>
        <p:spPr>
          <a:xfrm>
            <a:off x="560976" y="5193701"/>
            <a:ext cx="490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※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昭和生まれはサラリーマンでも富裕層になれるが、中流崩壊により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平成生まれは個人上場しない限り富裕層には成れない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69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BDDB1B-45B1-409B-B5E1-18B63E02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My</a:t>
            </a:r>
            <a:r>
              <a:rPr kumimoji="1" lang="ja-JP" altLang="en-US" dirty="0"/>
              <a:t> </a:t>
            </a:r>
            <a:r>
              <a:rPr kumimoji="1" lang="en-US" altLang="ja-JP" dirty="0"/>
              <a:t>Vision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010746-36AE-4DED-8DAD-78BCA9BB14CD}"/>
              </a:ext>
            </a:extLst>
          </p:cNvPr>
          <p:cNvSpPr txBox="1"/>
          <p:nvPr/>
        </p:nvSpPr>
        <p:spPr>
          <a:xfrm>
            <a:off x="518615" y="1566952"/>
            <a:ext cx="110546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15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認識世界</a:t>
            </a:r>
            <a:r>
              <a:rPr lang="ja-JP" altLang="en-US" sz="11500" dirty="0">
                <a:latin typeface="KaiTi" panose="02010609060101010101" pitchFamily="49" charset="-122"/>
                <a:ea typeface="KaiTi" panose="02010609060101010101" pitchFamily="49" charset="-122"/>
              </a:rPr>
              <a:t>の変革</a:t>
            </a:r>
            <a:endParaRPr lang="en-US" altLang="ja-JP" sz="115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C2D5C61-E503-4111-A73A-39126840316D}"/>
              </a:ext>
            </a:extLst>
          </p:cNvPr>
          <p:cNvSpPr txBox="1"/>
          <p:nvPr/>
        </p:nvSpPr>
        <p:spPr>
          <a:xfrm>
            <a:off x="3733957" y="4598550"/>
            <a:ext cx="4724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kumimoji="1" lang="en-US" altLang="ja-JP" sz="2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Software</a:t>
            </a:r>
          </a:p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altLang="ja-JP" sz="2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Programing</a:t>
            </a:r>
          </a:p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kumimoji="1" lang="en-US" altLang="ja-JP" sz="2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Observe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7238D37-AB9B-43D4-B2D5-9673536AEA06}"/>
              </a:ext>
            </a:extLst>
          </p:cNvPr>
          <p:cNvSpPr txBox="1"/>
          <p:nvPr/>
        </p:nvSpPr>
        <p:spPr>
          <a:xfrm>
            <a:off x="671015" y="3370734"/>
            <a:ext cx="1105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I’m </a:t>
            </a:r>
            <a:r>
              <a:rPr lang="en-US" altLang="ja-JP" sz="48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revolutionary</a:t>
            </a:r>
            <a:r>
              <a:rPr lang="en-US" altLang="ja-JP" sz="48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in new recognition world.</a:t>
            </a:r>
          </a:p>
        </p:txBody>
      </p:sp>
    </p:spTree>
    <p:extLst>
      <p:ext uri="{BB962C8B-B14F-4D97-AF65-F5344CB8AC3E}">
        <p14:creationId xmlns:p14="http://schemas.microsoft.com/office/powerpoint/2010/main" val="196948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スクリーンショット（2015-02-01 19.06.30）">
            <a:extLst>
              <a:ext uri="{FF2B5EF4-FFF2-40B4-BE49-F238E27FC236}">
                <a16:creationId xmlns:a16="http://schemas.microsoft.com/office/drawing/2014/main" id="{F81A324B-767B-4F4E-AA6F-68BFC357F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1" y="1279751"/>
            <a:ext cx="5049807" cy="31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タイトル 4">
            <a:extLst>
              <a:ext uri="{FF2B5EF4-FFF2-40B4-BE49-F238E27FC236}">
                <a16:creationId xmlns:a16="http://schemas.microsoft.com/office/drawing/2014/main" id="{1B932435-4A6B-4B92-824E-84B4C9FB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環境変化の方向性</a:t>
            </a:r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EED18A6C-3C54-429C-9CE1-65949163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0" y="914400"/>
            <a:ext cx="4308894" cy="5643563"/>
          </a:xfrm>
        </p:spPr>
        <p:txBody>
          <a:bodyPr/>
          <a:lstStyle/>
          <a:p>
            <a:r>
              <a:rPr kumimoji="1" lang="ja-JP" altLang="en-US" dirty="0"/>
              <a:t>グローバル化</a:t>
            </a:r>
            <a:endParaRPr kumimoji="1" lang="en-US" altLang="ja-JP" dirty="0"/>
          </a:p>
          <a:p>
            <a:r>
              <a:rPr lang="ja-JP" altLang="en-US" dirty="0"/>
              <a:t>ソフトウェア化</a:t>
            </a:r>
            <a:endParaRPr lang="en-US" altLang="ja-JP" dirty="0"/>
          </a:p>
          <a:p>
            <a:r>
              <a:rPr kumimoji="1" lang="ja-JP" altLang="en-US" dirty="0"/>
              <a:t>リベラル化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→ライフサイクルの短命化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383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1B932435-4A6B-4B92-824E-84B4C9FB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世界の環境変化とイデオロギー</a:t>
            </a:r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EED18A6C-3C54-429C-9CE1-65949163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585" y="914400"/>
            <a:ext cx="4752109" cy="5643563"/>
          </a:xfrm>
        </p:spPr>
        <p:txBody>
          <a:bodyPr/>
          <a:lstStyle/>
          <a:p>
            <a:r>
              <a:rPr kumimoji="1" lang="en-US" altLang="ja-JP" dirty="0"/>
              <a:t>Society5.0</a:t>
            </a:r>
            <a:r>
              <a:rPr kumimoji="1" lang="ja-JP" altLang="en-US" dirty="0"/>
              <a:t>は</a:t>
            </a:r>
            <a:r>
              <a:rPr kumimoji="1" lang="ja-JP" altLang="en-US" dirty="0">
                <a:solidFill>
                  <a:srgbClr val="FF0000"/>
                </a:solidFill>
              </a:rPr>
              <a:t>グローバル認識主義</a:t>
            </a:r>
            <a:r>
              <a:rPr kumimoji="1" lang="ja-JP" altLang="en-US" dirty="0"/>
              <a:t>の時代となる</a:t>
            </a:r>
            <a:endParaRPr kumimoji="1" lang="en-US" altLang="ja-JP" dirty="0"/>
          </a:p>
          <a:p>
            <a:r>
              <a:rPr lang="ja-JP" altLang="en-US" dirty="0"/>
              <a:t>人々は基底現実よりも</a:t>
            </a:r>
            <a:r>
              <a:rPr lang="ja-JP" altLang="en-US" dirty="0">
                <a:solidFill>
                  <a:srgbClr val="FF0000"/>
                </a:solidFill>
              </a:rPr>
              <a:t>認識世界</a:t>
            </a:r>
            <a:r>
              <a:rPr lang="ja-JP" altLang="en-US" dirty="0"/>
              <a:t>に居る時間の方が長くなる</a:t>
            </a:r>
            <a:endParaRPr lang="en-US" altLang="ja-JP" dirty="0"/>
          </a:p>
          <a:p>
            <a:r>
              <a:rPr lang="ja-JP" altLang="en-US" dirty="0"/>
              <a:t>貨幣経済だけが経済ではなくなる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E45E460-5996-4E07-B02C-634D81B06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" y="803564"/>
            <a:ext cx="4308894" cy="386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CBEBFE3-5041-48D7-ACFD-CD6E72CE4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7" y="4019811"/>
            <a:ext cx="4752109" cy="281993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D713B0-9D42-4A3F-9673-9CB7561CB1DA}"/>
              </a:ext>
            </a:extLst>
          </p:cNvPr>
          <p:cNvSpPr txBox="1"/>
          <p:nvPr/>
        </p:nvSpPr>
        <p:spPr>
          <a:xfrm>
            <a:off x="4551319" y="3560618"/>
            <a:ext cx="133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封建主義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E3BE39C-477E-45BC-B493-ED188D031BCD}"/>
              </a:ext>
            </a:extLst>
          </p:cNvPr>
          <p:cNvSpPr txBox="1"/>
          <p:nvPr/>
        </p:nvSpPr>
        <p:spPr>
          <a:xfrm>
            <a:off x="4589368" y="2257799"/>
            <a:ext cx="133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資本主義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766D71B-BC7A-4FE5-881B-27D5A7DB6F0E}"/>
              </a:ext>
            </a:extLst>
          </p:cNvPr>
          <p:cNvSpPr txBox="1"/>
          <p:nvPr/>
        </p:nvSpPr>
        <p:spPr>
          <a:xfrm>
            <a:off x="5495108" y="2734120"/>
            <a:ext cx="133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＜　世界大戦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511A580-9795-4F2F-B476-64BD6FB6EB88}"/>
              </a:ext>
            </a:extLst>
          </p:cNvPr>
          <p:cNvSpPr txBox="1"/>
          <p:nvPr/>
        </p:nvSpPr>
        <p:spPr>
          <a:xfrm>
            <a:off x="4589368" y="1369298"/>
            <a:ext cx="1336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認識主義</a:t>
            </a:r>
          </a:p>
        </p:txBody>
      </p:sp>
    </p:spTree>
    <p:extLst>
      <p:ext uri="{BB962C8B-B14F-4D97-AF65-F5344CB8AC3E}">
        <p14:creationId xmlns:p14="http://schemas.microsoft.com/office/powerpoint/2010/main" val="2711367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89B84-A55C-42DA-AA2A-F586395D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イデオロギー</a:t>
            </a:r>
          </a:p>
        </p:txBody>
      </p:sp>
    </p:spTree>
    <p:extLst>
      <p:ext uri="{BB962C8B-B14F-4D97-AF65-F5344CB8AC3E}">
        <p14:creationId xmlns:p14="http://schemas.microsoft.com/office/powerpoint/2010/main" val="1231524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829" y="1311215"/>
            <a:ext cx="11518865" cy="48657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/>
              <a:t>より良く生きるための</a:t>
            </a:r>
            <a:r>
              <a:rPr kumimoji="1" lang="ja-JP" altLang="en-US" dirty="0">
                <a:solidFill>
                  <a:srgbClr val="FF0000"/>
                </a:solidFill>
              </a:rPr>
              <a:t>イデオロギー</a:t>
            </a:r>
            <a:r>
              <a:rPr kumimoji="1" lang="ja-JP" altLang="en-US" dirty="0"/>
              <a:t>であり、僕のポジションである。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>
                <a:solidFill>
                  <a:srgbClr val="FF0000"/>
                </a:solidFill>
              </a:rPr>
              <a:t>アンチ資本主義</a:t>
            </a:r>
            <a:r>
              <a:rPr lang="ja-JP" altLang="en-US" dirty="0"/>
              <a:t>であり、消費を排し生産のみに傾倒する。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>
                <a:solidFill>
                  <a:srgbClr val="FF0000"/>
                </a:solidFill>
              </a:rPr>
              <a:t>愛</a:t>
            </a:r>
            <a:r>
              <a:rPr kumimoji="1" lang="ja-JP" altLang="en-US" dirty="0"/>
              <a:t>のイデオロギー。欲は最低限の低次欲求しか存在し得ない。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/>
              <a:t>前時代の牧歌的キリスト的世界観と現代のアニメ的世界観の共存。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/>
              <a:t>共産主義とは違って、資本（生産物）は個人に帰属する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デジタル共和主義とは</a:t>
            </a:r>
          </a:p>
        </p:txBody>
      </p:sp>
    </p:spTree>
    <p:extLst>
      <p:ext uri="{BB962C8B-B14F-4D97-AF65-F5344CB8AC3E}">
        <p14:creationId xmlns:p14="http://schemas.microsoft.com/office/powerpoint/2010/main" val="3432628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145" y="914400"/>
            <a:ext cx="5008549" cy="5262563"/>
          </a:xfrm>
        </p:spPr>
        <p:txBody>
          <a:bodyPr/>
          <a:lstStyle/>
          <a:p>
            <a:r>
              <a:rPr kumimoji="1" lang="ja-JP" altLang="en-US" dirty="0"/>
              <a:t>カール・マルクスとフリードヒ・エンゲルスが資本主義に対抗して提唱したイデオロギー</a:t>
            </a:r>
            <a:endParaRPr kumimoji="1" lang="en-US" altLang="ja-JP" dirty="0"/>
          </a:p>
          <a:p>
            <a:r>
              <a:rPr lang="ja-JP" altLang="en-US" dirty="0"/>
              <a:t>レーニンによるとドイツ哲学・イギリス経済学・フランス社会主義から構成される</a:t>
            </a:r>
            <a:endParaRPr lang="en-US" altLang="ja-JP" dirty="0"/>
          </a:p>
          <a:p>
            <a:r>
              <a:rPr kumimoji="1" lang="ja-JP" altLang="en-US" dirty="0"/>
              <a:t>資本は社会の共有財産として帰属されなければならない</a:t>
            </a:r>
            <a:endParaRPr kumimoji="1" lang="en-US" altLang="ja-JP" dirty="0"/>
          </a:p>
          <a:p>
            <a:r>
              <a:rPr kumimoji="1" lang="ja-JP" altLang="en-US" dirty="0"/>
              <a:t>人類を</a:t>
            </a:r>
            <a:r>
              <a:rPr kumimoji="1" lang="ja-JP" altLang="en-US" dirty="0">
                <a:solidFill>
                  <a:srgbClr val="FF0000"/>
                </a:solidFill>
              </a:rPr>
              <a:t>ブルジョア</a:t>
            </a:r>
            <a:r>
              <a:rPr kumimoji="1" lang="ja-JP" altLang="en-US" dirty="0"/>
              <a:t>（資本家）と</a:t>
            </a:r>
            <a:r>
              <a:rPr kumimoji="1" lang="ja-JP" altLang="en-US" dirty="0">
                <a:solidFill>
                  <a:srgbClr val="FF0000"/>
                </a:solidFill>
              </a:rPr>
              <a:t>プロレタリア</a:t>
            </a:r>
            <a:r>
              <a:rPr kumimoji="1" lang="ja-JP" altLang="en-US" dirty="0"/>
              <a:t>（労働者）に二分する</a:t>
            </a:r>
            <a:endParaRPr kumimoji="1" lang="en-US" altLang="ja-JP" dirty="0"/>
          </a:p>
          <a:p>
            <a:r>
              <a:rPr lang="ja-JP" altLang="en-US" dirty="0"/>
              <a:t>格差の少ない平等な社会を目指す立場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共産主義とは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9DC6AB-FB03-4E71-9C6D-199EF2EA0112}"/>
              </a:ext>
            </a:extLst>
          </p:cNvPr>
          <p:cNvSpPr txBox="1"/>
          <p:nvPr/>
        </p:nvSpPr>
        <p:spPr>
          <a:xfrm>
            <a:off x="2061664" y="3121223"/>
            <a:ext cx="490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産業革命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…18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世紀後半にイギリスから始まった工業生産革命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→資本主義へ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" name="Picture 2" descr="カール・マルクス - Wikipedia">
            <a:extLst>
              <a:ext uri="{FF2B5EF4-FFF2-40B4-BE49-F238E27FC236}">
                <a16:creationId xmlns:a16="http://schemas.microsoft.com/office/drawing/2014/main" id="{6DE3BFD1-C7F6-4976-9A56-15CA1401A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6" y="996445"/>
            <a:ext cx="1712215" cy="200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0点の産業革命のイラスト素材／クリップアート素材／マンガ素材 ...">
            <a:extLst>
              <a:ext uri="{FF2B5EF4-FFF2-40B4-BE49-F238E27FC236}">
                <a16:creationId xmlns:a16="http://schemas.microsoft.com/office/drawing/2014/main" id="{8A9CC53A-3F79-4569-8494-2FFE0CB6F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7" y="1148952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A4BBB1D7-1528-4EDC-8BAC-851DF13A434C}"/>
              </a:ext>
            </a:extLst>
          </p:cNvPr>
          <p:cNvSpPr/>
          <p:nvPr/>
        </p:nvSpPr>
        <p:spPr>
          <a:xfrm>
            <a:off x="2303434" y="1801091"/>
            <a:ext cx="609600" cy="3186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D2B4691-8BB4-48D4-9E55-6C6502E3C474}"/>
              </a:ext>
            </a:extLst>
          </p:cNvPr>
          <p:cNvSpPr txBox="1"/>
          <p:nvPr/>
        </p:nvSpPr>
        <p:spPr>
          <a:xfrm>
            <a:off x="2303434" y="2312706"/>
            <a:ext cx="765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批判</a:t>
            </a:r>
          </a:p>
        </p:txBody>
      </p:sp>
    </p:spTree>
    <p:extLst>
      <p:ext uri="{BB962C8B-B14F-4D97-AF65-F5344CB8AC3E}">
        <p14:creationId xmlns:p14="http://schemas.microsoft.com/office/powerpoint/2010/main" val="37653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145" y="914400"/>
            <a:ext cx="5008549" cy="5262563"/>
          </a:xfrm>
        </p:spPr>
        <p:txBody>
          <a:bodyPr/>
          <a:lstStyle/>
          <a:p>
            <a:r>
              <a:rPr lang="ja-JP" altLang="en-US" dirty="0"/>
              <a:t>認識論・仮想経済・アニメ愛国主義から構成される</a:t>
            </a:r>
            <a:endParaRPr lang="en-US" altLang="ja-JP" dirty="0"/>
          </a:p>
          <a:p>
            <a:r>
              <a:rPr kumimoji="1" lang="ja-JP" altLang="en-US" dirty="0"/>
              <a:t>資本は社会の共有財産ではなく、個人のものとする</a:t>
            </a:r>
            <a:endParaRPr kumimoji="1" lang="en-US" altLang="ja-JP" dirty="0"/>
          </a:p>
          <a:p>
            <a:r>
              <a:rPr kumimoji="1" lang="ja-JP" altLang="en-US" dirty="0"/>
              <a:t>価値は金ではなく、</a:t>
            </a:r>
            <a:r>
              <a:rPr kumimoji="1" lang="ja-JP" altLang="en-US" dirty="0">
                <a:solidFill>
                  <a:srgbClr val="FF0000"/>
                </a:solidFill>
              </a:rPr>
              <a:t>愛</a:t>
            </a:r>
            <a:r>
              <a:rPr kumimoji="1" lang="ja-JP" altLang="en-US" dirty="0"/>
              <a:t>である</a:t>
            </a:r>
            <a:endParaRPr kumimoji="1" lang="en-US" altLang="ja-JP" dirty="0"/>
          </a:p>
          <a:p>
            <a:r>
              <a:rPr lang="ja-JP" altLang="en-US" dirty="0"/>
              <a:t>基本的に日々の愛を生産資本に変換していく</a:t>
            </a:r>
            <a:endParaRPr kumimoji="1" lang="en-US" altLang="ja-JP" dirty="0"/>
          </a:p>
          <a:p>
            <a:r>
              <a:rPr kumimoji="1" lang="ja-JP" altLang="en-US" dirty="0"/>
              <a:t>人類を</a:t>
            </a:r>
            <a:r>
              <a:rPr kumimoji="1" lang="ja-JP" altLang="en-US" dirty="0">
                <a:solidFill>
                  <a:srgbClr val="FF0000"/>
                </a:solidFill>
              </a:rPr>
              <a:t>生産者</a:t>
            </a:r>
            <a:r>
              <a:rPr kumimoji="1" lang="ja-JP" altLang="en-US" dirty="0"/>
              <a:t>と</a:t>
            </a:r>
            <a:r>
              <a:rPr kumimoji="1" lang="ja-JP" altLang="en-US" dirty="0">
                <a:solidFill>
                  <a:srgbClr val="FF0000"/>
                </a:solidFill>
              </a:rPr>
              <a:t>消費者</a:t>
            </a:r>
            <a:r>
              <a:rPr kumimoji="1" lang="ja-JP" altLang="en-US" dirty="0"/>
              <a:t>に二分する</a:t>
            </a:r>
            <a:endParaRPr kumimoji="1" lang="en-US" altLang="ja-JP" dirty="0"/>
          </a:p>
          <a:p>
            <a:r>
              <a:rPr lang="ja-JP" altLang="en-US" dirty="0"/>
              <a:t>アニメキャラを</a:t>
            </a:r>
            <a:r>
              <a:rPr lang="ja-JP" altLang="en-US" dirty="0">
                <a:solidFill>
                  <a:srgbClr val="FF0000"/>
                </a:solidFill>
              </a:rPr>
              <a:t>神</a:t>
            </a:r>
            <a:r>
              <a:rPr lang="ja-JP" altLang="en-US" dirty="0"/>
              <a:t>とし、崇拝する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デジタル共和主義とは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89DC6AB-FB03-4E71-9C6D-199EF2EA0112}"/>
              </a:ext>
            </a:extLst>
          </p:cNvPr>
          <p:cNvSpPr txBox="1"/>
          <p:nvPr/>
        </p:nvSpPr>
        <p:spPr>
          <a:xfrm>
            <a:off x="313544" y="3598119"/>
            <a:ext cx="185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共和制 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as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個人主義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0" name="Picture 2" descr="ギャングスタ・リパブリカ 感想＿悪は世界を変えていく （13975文字 ...">
            <a:extLst>
              <a:ext uri="{FF2B5EF4-FFF2-40B4-BE49-F238E27FC236}">
                <a16:creationId xmlns:a16="http://schemas.microsoft.com/office/drawing/2014/main" id="{67A25ADC-9B72-44F7-B2D1-4D0102AA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6" y="1002506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R空間内の新たな市場「バーチャルマーケット」の可能性 | 電通テック ...">
            <a:extLst>
              <a:ext uri="{FF2B5EF4-FFF2-40B4-BE49-F238E27FC236}">
                <a16:creationId xmlns:a16="http://schemas.microsoft.com/office/drawing/2014/main" id="{064ABB26-B921-44DE-A085-1E960FE3C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886" y="1257300"/>
            <a:ext cx="3395600" cy="190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0キャラ Instagram posts (photos and videos) - Picuki.com">
            <a:extLst>
              <a:ext uri="{FF2B5EF4-FFF2-40B4-BE49-F238E27FC236}">
                <a16:creationId xmlns:a16="http://schemas.microsoft.com/office/drawing/2014/main" id="{05B0F699-D407-4CFD-AF14-E68EA9A96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95" y="430053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131F3F-8071-42B5-9E17-A82C7FACB92C}"/>
              </a:ext>
            </a:extLst>
          </p:cNvPr>
          <p:cNvSpPr txBox="1"/>
          <p:nvPr/>
        </p:nvSpPr>
        <p:spPr>
          <a:xfrm>
            <a:off x="3406052" y="3275111"/>
            <a:ext cx="185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メタバース経済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3524BC7-9CAE-480C-935C-6FF7F8294D43}"/>
              </a:ext>
            </a:extLst>
          </p:cNvPr>
          <p:cNvSpPr txBox="1"/>
          <p:nvPr/>
        </p:nvSpPr>
        <p:spPr>
          <a:xfrm>
            <a:off x="1027183" y="6470560"/>
            <a:ext cx="185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神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6" name="Picture 8" descr="マンガの神、手塚治虫の記念館。「宝塚市立手塚治虫記念館」へ行って来 ...">
            <a:extLst>
              <a:ext uri="{FF2B5EF4-FFF2-40B4-BE49-F238E27FC236}">
                <a16:creationId xmlns:a16="http://schemas.microsoft.com/office/drawing/2014/main" id="{CA29F327-9F41-47DF-8B92-DA76355B2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11" y="403989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24B0B7A-AF29-4417-8728-96A5E8CC268F}"/>
              </a:ext>
            </a:extLst>
          </p:cNvPr>
          <p:cNvSpPr txBox="1"/>
          <p:nvPr/>
        </p:nvSpPr>
        <p:spPr>
          <a:xfrm>
            <a:off x="3816601" y="5894731"/>
            <a:ext cx="2132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手塚治虫：元祖萌え神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6452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5639991-CF8A-43C9-8470-E4AB3F40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914400"/>
            <a:ext cx="4994694" cy="5262563"/>
          </a:xfrm>
        </p:spPr>
        <p:txBody>
          <a:bodyPr/>
          <a:lstStyle/>
          <a:p>
            <a:r>
              <a:rPr kumimoji="1" lang="ja-JP" altLang="en-US" dirty="0"/>
              <a:t>デジタル資本主義が全てを奪い去っていく</a:t>
            </a:r>
            <a:endParaRPr kumimoji="1" lang="en-US" altLang="ja-JP" dirty="0"/>
          </a:p>
          <a:p>
            <a:r>
              <a:rPr kumimoji="1" lang="en-US" altLang="ja-JP" dirty="0"/>
              <a:t>2030</a:t>
            </a:r>
            <a:r>
              <a:rPr kumimoji="1" lang="ja-JP" altLang="en-US" dirty="0"/>
              <a:t>年。</a:t>
            </a:r>
            <a:r>
              <a:rPr kumimoji="1" lang="ja-JP" altLang="en-US" dirty="0">
                <a:solidFill>
                  <a:srgbClr val="FF0000"/>
                </a:solidFill>
              </a:rPr>
              <a:t>勝者総獲りのゼロサムゲーム</a:t>
            </a:r>
            <a:r>
              <a:rPr kumimoji="1" lang="ja-JP" altLang="en-US" dirty="0"/>
              <a:t>に突入する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国境、年代、時間意識</a:t>
            </a:r>
            <a:r>
              <a:rPr lang="ja-JP" altLang="en-US" dirty="0"/>
              <a:t>が失くなる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41164D-026C-4F6F-BC3C-E9467A76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2025</a:t>
            </a:r>
            <a:r>
              <a:rPr kumimoji="1" lang="ja-JP" altLang="en-US" dirty="0"/>
              <a:t>年のイデオロギー：デジタル資本主義（グローバル仮想主義）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E54C99-83A5-4E36-B0CF-9263EEF72755}"/>
              </a:ext>
            </a:extLst>
          </p:cNvPr>
          <p:cNvSpPr txBox="1"/>
          <p:nvPr/>
        </p:nvSpPr>
        <p:spPr>
          <a:xfrm>
            <a:off x="3941718" y="5972563"/>
            <a:ext cx="189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デジタル</a:t>
            </a:r>
            <a:r>
              <a: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資本主義</a:t>
            </a:r>
          </a:p>
        </p:txBody>
      </p:sp>
      <p:pic>
        <p:nvPicPr>
          <p:cNvPr id="5" name="Picture 2" descr="「スティーブジョブズ」の画像検索結果">
            <a:extLst>
              <a:ext uri="{FF2B5EF4-FFF2-40B4-BE49-F238E27FC236}">
                <a16:creationId xmlns:a16="http://schemas.microsoft.com/office/drawing/2014/main" id="{DC290CCD-9A44-4363-91CF-C1E727159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35" y="1315571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「民主主義」の画像検索結果">
            <a:extLst>
              <a:ext uri="{FF2B5EF4-FFF2-40B4-BE49-F238E27FC236}">
                <a16:creationId xmlns:a16="http://schemas.microsoft.com/office/drawing/2014/main" id="{DF4ED7F5-2050-4433-B67F-EBC96C84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6" y="2921656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9FC8C4F-142D-447E-B5F2-B25E8859A448}"/>
              </a:ext>
            </a:extLst>
          </p:cNvPr>
          <p:cNvSpPr txBox="1"/>
          <p:nvPr/>
        </p:nvSpPr>
        <p:spPr>
          <a:xfrm>
            <a:off x="541449" y="6280340"/>
            <a:ext cx="189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旧制民主主義</a:t>
            </a:r>
          </a:p>
        </p:txBody>
      </p:sp>
      <p:sp>
        <p:nvSpPr>
          <p:cNvPr id="4" name="矢印: 上カーブ 3">
            <a:extLst>
              <a:ext uri="{FF2B5EF4-FFF2-40B4-BE49-F238E27FC236}">
                <a16:creationId xmlns:a16="http://schemas.microsoft.com/office/drawing/2014/main" id="{E1F28E4D-7004-464E-8CDE-06F515A4B20C}"/>
              </a:ext>
            </a:extLst>
          </p:cNvPr>
          <p:cNvSpPr/>
          <p:nvPr/>
        </p:nvSpPr>
        <p:spPr>
          <a:xfrm rot="19504343">
            <a:off x="1796420" y="4386193"/>
            <a:ext cx="3394182" cy="839853"/>
          </a:xfrm>
          <a:prstGeom prst="curved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ECF445-B332-4A6B-80DE-3DE8064F92C8}"/>
              </a:ext>
            </a:extLst>
          </p:cNvPr>
          <p:cNvSpPr txBox="1"/>
          <p:nvPr/>
        </p:nvSpPr>
        <p:spPr>
          <a:xfrm>
            <a:off x="3941718" y="5016599"/>
            <a:ext cx="1665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指数関数的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FA82DE2-2EA5-4309-A0F1-5CEE80B03FD8}"/>
              </a:ext>
            </a:extLst>
          </p:cNvPr>
          <p:cNvSpPr txBox="1"/>
          <p:nvPr/>
        </p:nvSpPr>
        <p:spPr>
          <a:xfrm>
            <a:off x="72119" y="2133232"/>
            <a:ext cx="189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共産主義</a:t>
            </a:r>
          </a:p>
        </p:txBody>
      </p:sp>
      <p:pic>
        <p:nvPicPr>
          <p:cNvPr id="1026" name="Picture 2" descr="カール・マルクス - Wikipedia">
            <a:extLst>
              <a:ext uri="{FF2B5EF4-FFF2-40B4-BE49-F238E27FC236}">
                <a16:creationId xmlns:a16="http://schemas.microsoft.com/office/drawing/2014/main" id="{791F9C29-D97E-47E9-A4C1-F9C89C43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50" y="959855"/>
            <a:ext cx="893122" cy="104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702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B820BD1C-C4E4-41D0-B6CE-B6ABDDE7C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人間偏差値分布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C5A075E-41A1-4DF5-BD56-AF767202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中間層は女性の方が多い</a:t>
            </a:r>
            <a:endParaRPr lang="en-US" altLang="ja-JP" dirty="0"/>
          </a:p>
          <a:p>
            <a:r>
              <a:rPr lang="ja-JP" altLang="en-US" dirty="0"/>
              <a:t>富裕層、貧困層は男性の方が多い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F229A098-1795-4AA9-A2AB-72B08137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6025"/>
            <a:ext cx="2943225" cy="38290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940EA90-7ADB-4098-BF52-51B2B634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225" y="2524125"/>
            <a:ext cx="2163588" cy="272891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CF9EDC6-653F-40CE-BF95-3925B88445CB}"/>
              </a:ext>
            </a:extLst>
          </p:cNvPr>
          <p:cNvSpPr txBox="1"/>
          <p:nvPr/>
        </p:nvSpPr>
        <p:spPr>
          <a:xfrm>
            <a:off x="1995487" y="6471582"/>
            <a:ext cx="189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青：男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　　</a:t>
            </a:r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赤：女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AA62C37-D56D-44D1-9AD6-8862ED30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943224" y="4668415"/>
            <a:ext cx="2163588" cy="1508548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9BF2C7D-DA6F-4557-B596-E2E82BFBE62C}"/>
              </a:ext>
            </a:extLst>
          </p:cNvPr>
          <p:cNvSpPr txBox="1"/>
          <p:nvPr/>
        </p:nvSpPr>
        <p:spPr>
          <a:xfrm>
            <a:off x="4797391" y="4784527"/>
            <a:ext cx="1350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偏差値：５０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9B587D2-088A-42CE-9FC0-6C9CF65924F3}"/>
              </a:ext>
            </a:extLst>
          </p:cNvPr>
          <p:cNvSpPr txBox="1"/>
          <p:nvPr/>
        </p:nvSpPr>
        <p:spPr>
          <a:xfrm>
            <a:off x="4226372" y="5000029"/>
            <a:ext cx="122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男</a:t>
            </a:r>
            <a:r>
              <a:rPr kumimoji="1" lang="en-US" altLang="ja-JP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.Ave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79BAA76-BD24-4382-A4BB-3111ECFB0C11}"/>
              </a:ext>
            </a:extLst>
          </p:cNvPr>
          <p:cNvSpPr txBox="1"/>
          <p:nvPr/>
        </p:nvSpPr>
        <p:spPr>
          <a:xfrm>
            <a:off x="4147862" y="4457700"/>
            <a:ext cx="137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女</a:t>
            </a:r>
            <a:r>
              <a:rPr kumimoji="1" lang="en-US" altLang="ja-JP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.Ave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D22BFC-EAEB-46D9-95FE-F51A5FFE794E}"/>
              </a:ext>
            </a:extLst>
          </p:cNvPr>
          <p:cNvSpPr txBox="1"/>
          <p:nvPr/>
        </p:nvSpPr>
        <p:spPr>
          <a:xfrm>
            <a:off x="4226371" y="2246411"/>
            <a:ext cx="122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男</a:t>
            </a:r>
            <a:r>
              <a:rPr kumimoji="1" lang="en-US" altLang="ja-JP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.Max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EFE1FCC-929B-4794-9477-3A2D36E0CACA}"/>
              </a:ext>
            </a:extLst>
          </p:cNvPr>
          <p:cNvSpPr txBox="1"/>
          <p:nvPr/>
        </p:nvSpPr>
        <p:spPr>
          <a:xfrm>
            <a:off x="4147862" y="2764903"/>
            <a:ext cx="137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女</a:t>
            </a:r>
            <a:r>
              <a:rPr kumimoji="1" lang="en-US" altLang="ja-JP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.Max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6B4FC20-97C8-4218-BF40-E22467E0D874}"/>
              </a:ext>
            </a:extLst>
          </p:cNvPr>
          <p:cNvSpPr txBox="1"/>
          <p:nvPr/>
        </p:nvSpPr>
        <p:spPr>
          <a:xfrm>
            <a:off x="4226371" y="6079901"/>
            <a:ext cx="122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男</a:t>
            </a:r>
            <a:r>
              <a:rPr kumimoji="1" lang="en-US" altLang="ja-JP" sz="1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.Min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DD72F05-B380-42FF-BF85-C3B9109E6AC3}"/>
              </a:ext>
            </a:extLst>
          </p:cNvPr>
          <p:cNvSpPr txBox="1"/>
          <p:nvPr/>
        </p:nvSpPr>
        <p:spPr>
          <a:xfrm>
            <a:off x="4147862" y="5630141"/>
            <a:ext cx="1377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女</a:t>
            </a:r>
            <a:r>
              <a:rPr kumimoji="1" lang="en-US" altLang="ja-JP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.Min</a:t>
            </a:r>
            <a:endParaRPr kumimoji="1" lang="ja-JP" altLang="en-US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3786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CC44373-555D-49BC-B0BE-DB596FEB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06" y="5036456"/>
            <a:ext cx="11513388" cy="1619477"/>
          </a:xfrm>
        </p:spPr>
        <p:txBody>
          <a:bodyPr/>
          <a:lstStyle/>
          <a:p>
            <a:r>
              <a:rPr kumimoji="1" lang="ja-JP" altLang="en-US" dirty="0"/>
              <a:t>低レイヤは次第に抽象化され無意識ルーチン化されるが、原則的に</a:t>
            </a:r>
            <a:r>
              <a:rPr kumimoji="1" lang="ja-JP" altLang="en-US" dirty="0">
                <a:solidFill>
                  <a:srgbClr val="FF0000"/>
                </a:solidFill>
              </a:rPr>
              <a:t>低レイヤを満足させなければ高レイヤを満足させることは不可能</a:t>
            </a:r>
            <a:r>
              <a:rPr kumimoji="1" lang="ja-JP" altLang="en-US" dirty="0"/>
              <a:t>である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985A4A5-4FB7-4623-8B46-58EA5466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行動原理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A18603-5AF7-4F49-B31C-8C0AC624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37" y="985124"/>
            <a:ext cx="4391561" cy="352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AE7B60-6899-4138-B853-B358A0C99199}"/>
              </a:ext>
            </a:extLst>
          </p:cNvPr>
          <p:cNvSpPr txBox="1"/>
          <p:nvPr/>
        </p:nvSpPr>
        <p:spPr>
          <a:xfrm>
            <a:off x="2515597" y="4512097"/>
            <a:ext cx="1895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マズローの欲求ピラミッド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DFFB2E-62BF-4EDE-B333-03DEB34F3359}"/>
              </a:ext>
            </a:extLst>
          </p:cNvPr>
          <p:cNvSpPr txBox="1"/>
          <p:nvPr/>
        </p:nvSpPr>
        <p:spPr>
          <a:xfrm>
            <a:off x="179807" y="1821544"/>
            <a:ext cx="1787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L5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：アイデンティティ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L4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：承認</a:t>
            </a: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L3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：性愛</a:t>
            </a: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L2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：恒常性</a:t>
            </a:r>
          </a:p>
          <a:p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L1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：動植物</a:t>
            </a:r>
          </a:p>
          <a:p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717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2010-2040</a:t>
            </a:r>
            <a:r>
              <a:rPr kumimoji="1" lang="ja-JP" altLang="en-US" dirty="0"/>
              <a:t>年は後期近代である</a:t>
            </a:r>
            <a:endParaRPr kumimoji="1" lang="en-US" altLang="ja-JP" dirty="0"/>
          </a:p>
          <a:p>
            <a:r>
              <a:rPr lang="en-US" altLang="ja-JP" dirty="0"/>
              <a:t>2040</a:t>
            </a:r>
            <a:r>
              <a:rPr lang="ja-JP" altLang="en-US" dirty="0"/>
              <a:t>年以降は現代であり、別文明が存在している</a:t>
            </a:r>
            <a:endParaRPr lang="en-US" altLang="ja-JP" dirty="0"/>
          </a:p>
          <a:p>
            <a:r>
              <a:rPr kumimoji="1" lang="ja-JP" altLang="en-US" dirty="0"/>
              <a:t>コロナの影響で前倒し？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未来年表</a:t>
            </a:r>
          </a:p>
        </p:txBody>
      </p:sp>
      <p:pic>
        <p:nvPicPr>
          <p:cNvPr id="1026" name="Picture 2" descr="「レイカーツワイル　年表　」の画像検索結果">
            <a:extLst>
              <a:ext uri="{FF2B5EF4-FFF2-40B4-BE49-F238E27FC236}">
                <a16:creationId xmlns:a16="http://schemas.microsoft.com/office/drawing/2014/main" id="{7C95993F-83C9-4A59-B218-1983854C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1" y="1160318"/>
            <a:ext cx="5016608" cy="326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彼女たちの流儀 hashtag on Twitter">
            <a:extLst>
              <a:ext uri="{FF2B5EF4-FFF2-40B4-BE49-F238E27FC236}">
                <a16:creationId xmlns:a16="http://schemas.microsoft.com/office/drawing/2014/main" id="{523BAB0E-707A-4C72-81D1-0A94A4B8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31" y="857468"/>
            <a:ext cx="1851108" cy="179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「長門有希」の画像検索結果">
            <a:extLst>
              <a:ext uri="{FF2B5EF4-FFF2-40B4-BE49-F238E27FC236}">
                <a16:creationId xmlns:a16="http://schemas.microsoft.com/office/drawing/2014/main" id="{E9A778E9-EFC1-46CA-9B4E-DFD75685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10" y="857468"/>
            <a:ext cx="1491367" cy="149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.co.jp： 月に寄りそう乙女の作法 COMPLETE SOUNDTRACK ...">
            <a:extLst>
              <a:ext uri="{FF2B5EF4-FFF2-40B4-BE49-F238E27FC236}">
                <a16:creationId xmlns:a16="http://schemas.microsoft.com/office/drawing/2014/main" id="{49B2F1F6-82DA-42A2-A52F-C23CF2BF7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885" y="2039927"/>
            <a:ext cx="2328677" cy="226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1C9F2E7-6C61-4898-8B3F-948B285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神　一重　</a:t>
            </a:r>
            <a:r>
              <a:rPr kumimoji="1" lang="en-US" altLang="ja-JP" dirty="0"/>
              <a:t>(</a:t>
            </a:r>
            <a:r>
              <a:rPr kumimoji="1" lang="ja-JP" altLang="en-US" dirty="0"/>
              <a:t>かみ　ひとえ </a:t>
            </a:r>
            <a:r>
              <a:rPr lang="en-US" altLang="ja-JP" dirty="0"/>
              <a:t>= Kami </a:t>
            </a:r>
            <a:r>
              <a:rPr lang="en-US" altLang="ja-JP" dirty="0" err="1"/>
              <a:t>Hitoe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1C062CBD-30C3-4027-81E0-AF8B8380813B}"/>
              </a:ext>
            </a:extLst>
          </p:cNvPr>
          <p:cNvSpPr txBox="1">
            <a:spLocks/>
          </p:cNvSpPr>
          <p:nvPr/>
        </p:nvSpPr>
        <p:spPr>
          <a:xfrm>
            <a:off x="6349042" y="776377"/>
            <a:ext cx="5503652" cy="584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身長：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153cm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　体重：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39kg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　血液型：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AB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革命家であり</a:t>
            </a:r>
            <a:r>
              <a:rPr lang="en-US" altLang="ja-JP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Software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建築士</a:t>
            </a:r>
            <a:endParaRPr lang="en-US" altLang="ja-JP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アンチ資本主義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（共産主義）、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構造主義、観念論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者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女性崇拝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者、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『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性欲説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』</a:t>
            </a: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両性的な思念体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上田健之祐は三次元用のインターフェース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好きなもの：コーヒー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ルナ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、ガム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ストライド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、お風呂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朝日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好きな食べ物：知識全般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好きな思考フレーム：アナロジー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神一重は概念であり、三人兄妹構成である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好きな四字熟語： 「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表裏一体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」 、「弱肉強食」、「万物流転」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男性人格はド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であり、女性人格はド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歳年上の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を疑似お兄ちゃん、二次元ヒロインを疑似妹としている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次元は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関数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でしかなく、人類は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変数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でしかない」</a:t>
            </a:r>
          </a:p>
        </p:txBody>
      </p:sp>
      <p:sp>
        <p:nvSpPr>
          <p:cNvPr id="5" name="コンテンツ プレースホルダー 1">
            <a:extLst>
              <a:ext uri="{FF2B5EF4-FFF2-40B4-BE49-F238E27FC236}">
                <a16:creationId xmlns:a16="http://schemas.microsoft.com/office/drawing/2014/main" id="{8DC99BA1-B59C-4CE8-A023-A0BD5D0E7BE0}"/>
              </a:ext>
            </a:extLst>
          </p:cNvPr>
          <p:cNvSpPr txBox="1">
            <a:spLocks/>
          </p:cNvSpPr>
          <p:nvPr/>
        </p:nvSpPr>
        <p:spPr>
          <a:xfrm>
            <a:off x="1997691" y="6023385"/>
            <a:ext cx="1719618" cy="421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Kami </a:t>
            </a:r>
            <a:r>
              <a:rPr lang="en-US" altLang="ja-JP" sz="1800" dirty="0" err="1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Hitoe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pic>
        <p:nvPicPr>
          <p:cNvPr id="1030" name="Picture 6" descr="神様のメモ帳の画像 - 原寸画像検索">
            <a:extLst>
              <a:ext uri="{FF2B5EF4-FFF2-40B4-BE49-F238E27FC236}">
                <a16:creationId xmlns:a16="http://schemas.microsoft.com/office/drawing/2014/main" id="{B97A5070-E86D-4F19-9847-60EC37BB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4" y="1551354"/>
            <a:ext cx="1351159" cy="240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桜小路ルナ」の画像検索結果">
            <a:extLst>
              <a:ext uri="{FF2B5EF4-FFF2-40B4-BE49-F238E27FC236}">
                <a16:creationId xmlns:a16="http://schemas.microsoft.com/office/drawing/2014/main" id="{6063CF88-9A6B-4792-AD58-681A2C30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37" y="3654648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倉 朝日 (@kokura6464) | Twitter">
            <a:extLst>
              <a:ext uri="{FF2B5EF4-FFF2-40B4-BE49-F238E27FC236}">
                <a16:creationId xmlns:a16="http://schemas.microsoft.com/office/drawing/2014/main" id="{6A857D6F-1990-472B-A69B-699005BF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02" y="3654648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 descr="少し, 女の子, 若い, 持つ が含まれている画像&#10;&#10;自動的に生成された説明">
            <a:extLst>
              <a:ext uri="{FF2B5EF4-FFF2-40B4-BE49-F238E27FC236}">
                <a16:creationId xmlns:a16="http://schemas.microsoft.com/office/drawing/2014/main" id="{5295DD80-2E96-439B-8DDF-9627D17DB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93" y="2033166"/>
            <a:ext cx="1491366" cy="16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20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9F2E7-6C61-4898-8B3F-948B285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</a:t>
            </a:r>
            <a:r>
              <a:rPr lang="ja-JP" altLang="en-US" dirty="0"/>
              <a:t> </a:t>
            </a:r>
            <a:r>
              <a:rPr lang="en-US" altLang="ja-JP" dirty="0"/>
              <a:t>to</a:t>
            </a:r>
            <a:r>
              <a:rPr lang="ja-JP" altLang="en-US" dirty="0"/>
              <a:t> </a:t>
            </a:r>
            <a:r>
              <a:rPr lang="en-US" altLang="ja-JP" dirty="0"/>
              <a:t>make</a:t>
            </a:r>
            <a:r>
              <a:rPr lang="ja-JP" altLang="en-US" dirty="0"/>
              <a:t> </a:t>
            </a:r>
            <a:r>
              <a:rPr lang="en-US" altLang="ja-JP" dirty="0"/>
              <a:t>Revolution</a:t>
            </a:r>
            <a:endParaRPr kumimoji="1" lang="ja-JP" altLang="en-US" dirty="0"/>
          </a:p>
        </p:txBody>
      </p:sp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1C062CBD-30C3-4027-81E0-AF8B8380813B}"/>
              </a:ext>
            </a:extLst>
          </p:cNvPr>
          <p:cNvSpPr txBox="1">
            <a:spLocks/>
          </p:cNvSpPr>
          <p:nvPr/>
        </p:nvSpPr>
        <p:spPr>
          <a:xfrm>
            <a:off x="6418052" y="845387"/>
            <a:ext cx="5434641" cy="546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条件：革命は利益獲得主体が多数派にならないと起こらない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既得権益持ち逃げの高齢者が跋扈する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2020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年以降の日本社会では起こらない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世界レベルで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若者が再結集する必要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がある（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チームビルディング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2318842-DCCE-4D69-ACF0-01C2FF3F9E13}"/>
              </a:ext>
            </a:extLst>
          </p:cNvPr>
          <p:cNvCxnSpPr/>
          <p:nvPr/>
        </p:nvCxnSpPr>
        <p:spPr>
          <a:xfrm>
            <a:off x="339307" y="5463095"/>
            <a:ext cx="239814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3EDF19C0-2734-411D-9184-44268CFF6090}"/>
              </a:ext>
            </a:extLst>
          </p:cNvPr>
          <p:cNvCxnSpPr>
            <a:cxnSpLocks/>
          </p:cNvCxnSpPr>
          <p:nvPr/>
        </p:nvCxnSpPr>
        <p:spPr>
          <a:xfrm>
            <a:off x="345056" y="1406106"/>
            <a:ext cx="0" cy="40630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コンテンツ プレースホルダー 1">
            <a:extLst>
              <a:ext uri="{FF2B5EF4-FFF2-40B4-BE49-F238E27FC236}">
                <a16:creationId xmlns:a16="http://schemas.microsoft.com/office/drawing/2014/main" id="{A0EC87E4-3F97-4A07-87DC-A920E46486D7}"/>
              </a:ext>
            </a:extLst>
          </p:cNvPr>
          <p:cNvSpPr txBox="1">
            <a:spLocks/>
          </p:cNvSpPr>
          <p:nvPr/>
        </p:nvSpPr>
        <p:spPr>
          <a:xfrm>
            <a:off x="2133597" y="5767081"/>
            <a:ext cx="1190445" cy="379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時間経過</a:t>
            </a:r>
          </a:p>
        </p:txBody>
      </p:sp>
      <p:sp>
        <p:nvSpPr>
          <p:cNvPr id="28" name="コンテンツ プレースホルダー 1">
            <a:extLst>
              <a:ext uri="{FF2B5EF4-FFF2-40B4-BE49-F238E27FC236}">
                <a16:creationId xmlns:a16="http://schemas.microsoft.com/office/drawing/2014/main" id="{45F8036D-C5E0-4BDB-8CB6-7722F1E5800E}"/>
              </a:ext>
            </a:extLst>
          </p:cNvPr>
          <p:cNvSpPr txBox="1">
            <a:spLocks/>
          </p:cNvSpPr>
          <p:nvPr/>
        </p:nvSpPr>
        <p:spPr>
          <a:xfrm>
            <a:off x="0" y="992231"/>
            <a:ext cx="1420477" cy="39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発展度</a:t>
            </a: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FE962586-53E1-4A19-A05D-ABD4B8010097}"/>
              </a:ext>
            </a:extLst>
          </p:cNvPr>
          <p:cNvSpPr/>
          <p:nvPr/>
        </p:nvSpPr>
        <p:spPr>
          <a:xfrm rot="20060464">
            <a:off x="518998" y="4025037"/>
            <a:ext cx="369593" cy="9141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9C9CCD2B-5D74-4D8D-900D-1BE4141A238B}"/>
              </a:ext>
            </a:extLst>
          </p:cNvPr>
          <p:cNvSpPr/>
          <p:nvPr/>
        </p:nvSpPr>
        <p:spPr>
          <a:xfrm rot="11426063">
            <a:off x="1190518" y="2030707"/>
            <a:ext cx="369593" cy="289954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コンテンツ プレースホルダー 1">
            <a:extLst>
              <a:ext uri="{FF2B5EF4-FFF2-40B4-BE49-F238E27FC236}">
                <a16:creationId xmlns:a16="http://schemas.microsoft.com/office/drawing/2014/main" id="{EF11095F-9A2B-44E0-84F2-FE75ABC9C5F8}"/>
              </a:ext>
            </a:extLst>
          </p:cNvPr>
          <p:cNvSpPr txBox="1">
            <a:spLocks/>
          </p:cNvSpPr>
          <p:nvPr/>
        </p:nvSpPr>
        <p:spPr>
          <a:xfrm>
            <a:off x="82552" y="5767081"/>
            <a:ext cx="893044" cy="39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戦後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83AD46-2870-4E15-85AC-B4F09B7C997F}"/>
              </a:ext>
            </a:extLst>
          </p:cNvPr>
          <p:cNvSpPr txBox="1"/>
          <p:nvPr/>
        </p:nvSpPr>
        <p:spPr>
          <a:xfrm>
            <a:off x="111752" y="4956994"/>
            <a:ext cx="1330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敗戦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焼け野原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CACE3B7-35A0-4340-B6A9-560E6A0A2D5E}"/>
              </a:ext>
            </a:extLst>
          </p:cNvPr>
          <p:cNvSpPr txBox="1"/>
          <p:nvPr/>
        </p:nvSpPr>
        <p:spPr>
          <a:xfrm>
            <a:off x="578360" y="1480740"/>
            <a:ext cx="155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高度経済成長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理想社会主義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矢印: 折線 8">
            <a:extLst>
              <a:ext uri="{FF2B5EF4-FFF2-40B4-BE49-F238E27FC236}">
                <a16:creationId xmlns:a16="http://schemas.microsoft.com/office/drawing/2014/main" id="{9DB5F051-2F3E-4A9F-8072-4DD2854B2904}"/>
              </a:ext>
            </a:extLst>
          </p:cNvPr>
          <p:cNvSpPr/>
          <p:nvPr/>
        </p:nvSpPr>
        <p:spPr>
          <a:xfrm rot="4282170">
            <a:off x="1400417" y="2641177"/>
            <a:ext cx="2173738" cy="732831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AB46505-027A-4FC3-B97F-2315D05D939E}"/>
              </a:ext>
            </a:extLst>
          </p:cNvPr>
          <p:cNvSpPr txBox="1"/>
          <p:nvPr/>
        </p:nvSpPr>
        <p:spPr>
          <a:xfrm>
            <a:off x="1792855" y="4120328"/>
            <a:ext cx="155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負の平成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終焉の令和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D5B55B02-B995-4016-AF5F-F01EEBAF3E0E}"/>
              </a:ext>
            </a:extLst>
          </p:cNvPr>
          <p:cNvSpPr/>
          <p:nvPr/>
        </p:nvSpPr>
        <p:spPr>
          <a:xfrm rot="11426063">
            <a:off x="3230226" y="3141070"/>
            <a:ext cx="369593" cy="73790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爆発: 14 pt 11">
            <a:extLst>
              <a:ext uri="{FF2B5EF4-FFF2-40B4-BE49-F238E27FC236}">
                <a16:creationId xmlns:a16="http://schemas.microsoft.com/office/drawing/2014/main" id="{7B92E878-DB5E-4D35-9263-6DB88D2B65E0}"/>
              </a:ext>
            </a:extLst>
          </p:cNvPr>
          <p:cNvSpPr/>
          <p:nvPr/>
        </p:nvSpPr>
        <p:spPr>
          <a:xfrm>
            <a:off x="2972416" y="3729280"/>
            <a:ext cx="1541502" cy="984023"/>
          </a:xfrm>
          <a:prstGeom prst="irregularSeal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>
                <a:solidFill>
                  <a:schemeClr val="tx1"/>
                </a:solidFill>
              </a:rPr>
              <a:t>階級</a:t>
            </a:r>
            <a:endParaRPr kumimoji="1" lang="en-US" altLang="ja-JP" sz="1400" b="1" dirty="0">
              <a:solidFill>
                <a:schemeClr val="tx1"/>
              </a:solidFill>
            </a:endParaRPr>
          </a:p>
          <a:p>
            <a:pPr algn="ctr"/>
            <a:r>
              <a:rPr lang="ja-JP" altLang="en-US" sz="1400" b="1" dirty="0">
                <a:solidFill>
                  <a:schemeClr val="tx1"/>
                </a:solidFill>
              </a:rPr>
              <a:t>革命</a:t>
            </a:r>
            <a:endParaRPr kumimoji="1" lang="ja-JP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294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9729" y="952500"/>
            <a:ext cx="4802965" cy="561975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＜計測フェーズ＞</a:t>
            </a:r>
            <a:endParaRPr kumimoji="1" lang="en-US" altLang="ja-JP" dirty="0"/>
          </a:p>
          <a:p>
            <a:r>
              <a:rPr kumimoji="1" lang="ja-JP" altLang="en-US" dirty="0"/>
              <a:t>数値化</a:t>
            </a:r>
            <a:endParaRPr kumimoji="1" lang="en-US" altLang="ja-JP" dirty="0"/>
          </a:p>
          <a:p>
            <a:r>
              <a:rPr lang="ja-JP" altLang="en-US" dirty="0"/>
              <a:t>モデリング（構造化）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＜記述フェーズ＞</a:t>
            </a:r>
            <a:endParaRPr kumimoji="1" lang="en-US" altLang="ja-JP" dirty="0"/>
          </a:p>
          <a:p>
            <a:r>
              <a:rPr kumimoji="1" lang="ja-JP" altLang="en-US" dirty="0"/>
              <a:t>プログラム</a:t>
            </a:r>
            <a:endParaRPr kumimoji="1" lang="en-US" altLang="ja-JP" dirty="0"/>
          </a:p>
          <a:p>
            <a:r>
              <a:rPr lang="ja-JP" altLang="en-US" dirty="0"/>
              <a:t>規格化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＜実験フェーズ＞</a:t>
            </a:r>
            <a:endParaRPr kumimoji="1" lang="en-US" altLang="ja-JP" dirty="0"/>
          </a:p>
          <a:p>
            <a:r>
              <a:rPr lang="ja-JP" altLang="en-US" dirty="0"/>
              <a:t>プレイグラウンドで評価して適用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仮想化のプロセス</a:t>
            </a:r>
          </a:p>
        </p:txBody>
      </p:sp>
      <p:pic>
        <p:nvPicPr>
          <p:cNvPr id="2050" name="Picture 2" descr="画像3">
            <a:extLst>
              <a:ext uri="{FF2B5EF4-FFF2-40B4-BE49-F238E27FC236}">
                <a16:creationId xmlns:a16="http://schemas.microsoft.com/office/drawing/2014/main" id="{05E6B5F2-0C5A-4973-AA0E-2866DE59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4" y="819766"/>
            <a:ext cx="6760637" cy="378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19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仮想化のプロセス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5B99B42-E9E9-42CA-8E7D-74A301F026E7}"/>
              </a:ext>
            </a:extLst>
          </p:cNvPr>
          <p:cNvSpPr/>
          <p:nvPr/>
        </p:nvSpPr>
        <p:spPr>
          <a:xfrm>
            <a:off x="339214" y="4911213"/>
            <a:ext cx="3524864" cy="8111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物理世界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BADE4823-3A02-4B20-94B4-8D1F564C8D42}"/>
              </a:ext>
            </a:extLst>
          </p:cNvPr>
          <p:cNvSpPr/>
          <p:nvPr/>
        </p:nvSpPr>
        <p:spPr>
          <a:xfrm>
            <a:off x="339214" y="1386349"/>
            <a:ext cx="3524864" cy="81116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仮想</a:t>
            </a:r>
            <a:r>
              <a:rPr kumimoji="1" lang="ja-JP" altLang="en-US" dirty="0"/>
              <a:t>世界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BA3188B-DBA9-4467-831A-179F53923C39}"/>
              </a:ext>
            </a:extLst>
          </p:cNvPr>
          <p:cNvSpPr/>
          <p:nvPr/>
        </p:nvSpPr>
        <p:spPr>
          <a:xfrm>
            <a:off x="339214" y="3023419"/>
            <a:ext cx="3524864" cy="8111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情報空間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FFB1E8C-EDC8-4008-A273-22BA854C2643}"/>
              </a:ext>
            </a:extLst>
          </p:cNvPr>
          <p:cNvSpPr/>
          <p:nvPr/>
        </p:nvSpPr>
        <p:spPr>
          <a:xfrm>
            <a:off x="4903838" y="3701844"/>
            <a:ext cx="973393" cy="88490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DX</a:t>
            </a:r>
            <a:endParaRPr kumimoji="1" lang="ja-JP" altLang="en-US" sz="14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7F6F2D7-FD24-4A2C-9ECE-2FC9E9DD7AC4}"/>
              </a:ext>
            </a:extLst>
          </p:cNvPr>
          <p:cNvSpPr/>
          <p:nvPr/>
        </p:nvSpPr>
        <p:spPr>
          <a:xfrm>
            <a:off x="4903838" y="1939413"/>
            <a:ext cx="973393" cy="88490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VR</a:t>
            </a:r>
            <a:endParaRPr kumimoji="1" lang="ja-JP" altLang="en-US" sz="1400" dirty="0"/>
          </a:p>
        </p:txBody>
      </p:sp>
      <p:sp>
        <p:nvSpPr>
          <p:cNvPr id="10" name="矢印: 上カーブ 9">
            <a:extLst>
              <a:ext uri="{FF2B5EF4-FFF2-40B4-BE49-F238E27FC236}">
                <a16:creationId xmlns:a16="http://schemas.microsoft.com/office/drawing/2014/main" id="{DF298E34-E9DB-496A-9A7B-4BFE78C62158}"/>
              </a:ext>
            </a:extLst>
          </p:cNvPr>
          <p:cNvSpPr/>
          <p:nvPr/>
        </p:nvSpPr>
        <p:spPr>
          <a:xfrm rot="16200000">
            <a:off x="3830896" y="2050474"/>
            <a:ext cx="1120876" cy="662781"/>
          </a:xfrm>
          <a:prstGeom prst="curvedUp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矢印: 上カーブ 12">
            <a:extLst>
              <a:ext uri="{FF2B5EF4-FFF2-40B4-BE49-F238E27FC236}">
                <a16:creationId xmlns:a16="http://schemas.microsoft.com/office/drawing/2014/main" id="{EE58C15C-3FB8-4D4D-BCD4-C563CD9C7144}"/>
              </a:ext>
            </a:extLst>
          </p:cNvPr>
          <p:cNvSpPr/>
          <p:nvPr/>
        </p:nvSpPr>
        <p:spPr>
          <a:xfrm rot="16200000">
            <a:off x="3782514" y="4019384"/>
            <a:ext cx="1120876" cy="662781"/>
          </a:xfrm>
          <a:prstGeom prst="curvedUp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コンテンツ プレースホルダー 1">
            <a:extLst>
              <a:ext uri="{FF2B5EF4-FFF2-40B4-BE49-F238E27FC236}">
                <a16:creationId xmlns:a16="http://schemas.microsoft.com/office/drawing/2014/main" id="{C16F9E35-51DF-4B2E-AA3A-8D87B45F8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992" y="4350774"/>
            <a:ext cx="1990136" cy="6627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/>
              <a:t>計測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/>
              <a:t>モデル化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endParaRPr kumimoji="1" lang="ja-JP" altLang="en-US" dirty="0"/>
          </a:p>
        </p:txBody>
      </p:sp>
      <p:sp>
        <p:nvSpPr>
          <p:cNvPr id="15" name="コンテンツ プレースホルダー 1">
            <a:extLst>
              <a:ext uri="{FF2B5EF4-FFF2-40B4-BE49-F238E27FC236}">
                <a16:creationId xmlns:a16="http://schemas.microsoft.com/office/drawing/2014/main" id="{CB007D9E-CB63-4C98-B28F-EF6943F3B334}"/>
              </a:ext>
            </a:extLst>
          </p:cNvPr>
          <p:cNvSpPr txBox="1">
            <a:spLocks/>
          </p:cNvSpPr>
          <p:nvPr/>
        </p:nvSpPr>
        <p:spPr>
          <a:xfrm>
            <a:off x="5973992" y="2692028"/>
            <a:ext cx="3111014" cy="662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ja-JP" dirty="0"/>
              <a:t>VR</a:t>
            </a:r>
            <a:r>
              <a:rPr lang="ja-JP" altLang="en-US" dirty="0"/>
              <a:t>モジュール化（アバター、アセット）</a:t>
            </a:r>
          </a:p>
        </p:txBody>
      </p:sp>
    </p:spTree>
    <p:extLst>
      <p:ext uri="{BB962C8B-B14F-4D97-AF65-F5344CB8AC3E}">
        <p14:creationId xmlns:p14="http://schemas.microsoft.com/office/powerpoint/2010/main" val="4031718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時間はそれ単体では</a:t>
            </a:r>
            <a:r>
              <a:rPr kumimoji="1" lang="en-US" altLang="ja-JP" dirty="0"/>
              <a:t>1</a:t>
            </a:r>
            <a:r>
              <a:rPr kumimoji="1" lang="ja-JP" altLang="en-US" dirty="0"/>
              <a:t>秒も存在しない</a:t>
            </a:r>
            <a:endParaRPr kumimoji="1" lang="en-US" altLang="ja-JP" dirty="0"/>
          </a:p>
          <a:p>
            <a:r>
              <a:rPr lang="en-US" altLang="ja-JP" dirty="0"/>
              <a:t>1</a:t>
            </a:r>
            <a:r>
              <a:rPr lang="ja-JP" altLang="en-US" dirty="0"/>
              <a:t>日は最大</a:t>
            </a:r>
            <a:r>
              <a:rPr lang="en-US" altLang="ja-JP" dirty="0"/>
              <a:t>5</a:t>
            </a:r>
            <a:r>
              <a:rPr lang="ja-JP" altLang="en-US" dirty="0"/>
              <a:t>時間くらいしかないと思っておいた方が良い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活性化時間（可処分時間）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6582AA-9205-4273-BAD7-9D17A1B613AD}"/>
              </a:ext>
            </a:extLst>
          </p:cNvPr>
          <p:cNvSpPr/>
          <p:nvPr/>
        </p:nvSpPr>
        <p:spPr>
          <a:xfrm>
            <a:off x="941980" y="3762375"/>
            <a:ext cx="2902658" cy="662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16</a:t>
            </a:r>
            <a:r>
              <a:rPr kumimoji="1" lang="ja-JP" altLang="en-US" dirty="0"/>
              <a:t>時間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F0E2E13-ADBA-4F0D-9EEC-681320A0CBD0}"/>
              </a:ext>
            </a:extLst>
          </p:cNvPr>
          <p:cNvSpPr/>
          <p:nvPr/>
        </p:nvSpPr>
        <p:spPr>
          <a:xfrm>
            <a:off x="3844637" y="3762375"/>
            <a:ext cx="1413163" cy="662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8</a:t>
            </a:r>
            <a:r>
              <a:rPr lang="ja-JP" altLang="en-US" dirty="0"/>
              <a:t>時間</a:t>
            </a:r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6079E6FB-FF78-4D7A-B82B-BC7F46282147}"/>
              </a:ext>
            </a:extLst>
          </p:cNvPr>
          <p:cNvSpPr/>
          <p:nvPr/>
        </p:nvSpPr>
        <p:spPr>
          <a:xfrm rot="5400000">
            <a:off x="1040793" y="3210463"/>
            <a:ext cx="443345" cy="34643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61A928C2-1BC2-4C5C-B0B0-A2D6AFC010D2}"/>
              </a:ext>
            </a:extLst>
          </p:cNvPr>
          <p:cNvSpPr/>
          <p:nvPr/>
        </p:nvSpPr>
        <p:spPr>
          <a:xfrm rot="5400000">
            <a:off x="2083283" y="3210462"/>
            <a:ext cx="443345" cy="3464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42FAB028-533A-47AD-A9C8-FC0772B48D61}"/>
              </a:ext>
            </a:extLst>
          </p:cNvPr>
          <p:cNvSpPr/>
          <p:nvPr/>
        </p:nvSpPr>
        <p:spPr>
          <a:xfrm rot="5400000">
            <a:off x="2940794" y="3210462"/>
            <a:ext cx="443345" cy="3464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95EDB9-7898-40FD-9DD6-37331E19289F}"/>
              </a:ext>
            </a:extLst>
          </p:cNvPr>
          <p:cNvSpPr txBox="1"/>
          <p:nvPr/>
        </p:nvSpPr>
        <p:spPr>
          <a:xfrm>
            <a:off x="3335683" y="3194830"/>
            <a:ext cx="119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活性化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F1AD9000-31CE-4911-A4D0-B2A15A4166EB}"/>
              </a:ext>
            </a:extLst>
          </p:cNvPr>
          <p:cNvSpPr/>
          <p:nvPr/>
        </p:nvSpPr>
        <p:spPr>
          <a:xfrm>
            <a:off x="1218394" y="1923682"/>
            <a:ext cx="1042489" cy="101138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自由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77B29000-FE62-401E-8A42-34C2D447C026}"/>
              </a:ext>
            </a:extLst>
          </p:cNvPr>
          <p:cNvSpPr/>
          <p:nvPr/>
        </p:nvSpPr>
        <p:spPr>
          <a:xfrm>
            <a:off x="2597149" y="1923681"/>
            <a:ext cx="1042489" cy="101138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モチベ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20D105-87C1-4419-B5FB-E52F1F387267}"/>
              </a:ext>
            </a:extLst>
          </p:cNvPr>
          <p:cNvSpPr txBox="1"/>
          <p:nvPr/>
        </p:nvSpPr>
        <p:spPr>
          <a:xfrm>
            <a:off x="1797368" y="2712211"/>
            <a:ext cx="119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Ｘ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EF2F356-3182-4B99-912C-C1B1203036F6}"/>
              </a:ext>
            </a:extLst>
          </p:cNvPr>
          <p:cNvSpPr/>
          <p:nvPr/>
        </p:nvSpPr>
        <p:spPr>
          <a:xfrm>
            <a:off x="1058144" y="4589687"/>
            <a:ext cx="739223" cy="662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4A3C127-935E-45BD-B163-56E849669C66}"/>
              </a:ext>
            </a:extLst>
          </p:cNvPr>
          <p:cNvSpPr/>
          <p:nvPr/>
        </p:nvSpPr>
        <p:spPr>
          <a:xfrm>
            <a:off x="2103822" y="4589687"/>
            <a:ext cx="493327" cy="662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8CB069A-4820-4639-A1BD-F326D6F061CE}"/>
              </a:ext>
            </a:extLst>
          </p:cNvPr>
          <p:cNvSpPr/>
          <p:nvPr/>
        </p:nvSpPr>
        <p:spPr>
          <a:xfrm>
            <a:off x="2864356" y="4589687"/>
            <a:ext cx="348104" cy="6627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4BDFEAF-8A06-4DDB-99C7-A5C1562D0E5C}"/>
              </a:ext>
            </a:extLst>
          </p:cNvPr>
          <p:cNvSpPr txBox="1"/>
          <p:nvPr/>
        </p:nvSpPr>
        <p:spPr>
          <a:xfrm>
            <a:off x="3449557" y="4776925"/>
            <a:ext cx="119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⇒最大化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9A7FC9-8AAC-4D1D-A36C-E291D1CEE601}"/>
              </a:ext>
            </a:extLst>
          </p:cNvPr>
          <p:cNvSpPr txBox="1"/>
          <p:nvPr/>
        </p:nvSpPr>
        <p:spPr>
          <a:xfrm>
            <a:off x="507359" y="1096369"/>
            <a:ext cx="37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前提的な引き算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5B7C9F-528E-4111-8C5A-E6EA0A71ABF5}"/>
              </a:ext>
            </a:extLst>
          </p:cNvPr>
          <p:cNvSpPr txBox="1"/>
          <p:nvPr/>
        </p:nvSpPr>
        <p:spPr>
          <a:xfrm>
            <a:off x="0" y="2238866"/>
            <a:ext cx="119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Resource</a:t>
            </a:r>
            <a:endParaRPr kumimoji="1" lang="ja-JP" altLang="en-US" sz="14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21CFF59-FD5B-40C9-BB2B-00CD681AAD91}"/>
              </a:ext>
            </a:extLst>
          </p:cNvPr>
          <p:cNvSpPr txBox="1"/>
          <p:nvPr/>
        </p:nvSpPr>
        <p:spPr>
          <a:xfrm>
            <a:off x="0" y="3220066"/>
            <a:ext cx="119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Invest</a:t>
            </a:r>
            <a:endParaRPr kumimoji="1" lang="ja-JP" altLang="en-US" sz="14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52D1852-03FC-4E2E-80D5-513757D42CCE}"/>
              </a:ext>
            </a:extLst>
          </p:cNvPr>
          <p:cNvSpPr txBox="1"/>
          <p:nvPr/>
        </p:nvSpPr>
        <p:spPr>
          <a:xfrm>
            <a:off x="-66908" y="4776925"/>
            <a:ext cx="119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Product</a:t>
            </a:r>
            <a:endParaRPr kumimoji="1" lang="ja-JP" altLang="en-US" sz="14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70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ABB886-2593-4D1E-928F-F6E00766A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活動領域</a:t>
            </a:r>
          </a:p>
        </p:txBody>
      </p:sp>
    </p:spTree>
    <p:extLst>
      <p:ext uri="{BB962C8B-B14F-4D97-AF65-F5344CB8AC3E}">
        <p14:creationId xmlns:p14="http://schemas.microsoft.com/office/powerpoint/2010/main" val="1802651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4" name="Picture 22" descr="イオン銀行通帳アプリ on the App Store">
            <a:extLst>
              <a:ext uri="{FF2B5EF4-FFF2-40B4-BE49-F238E27FC236}">
                <a16:creationId xmlns:a16="http://schemas.microsoft.com/office/drawing/2014/main" id="{D0886F85-0C12-48D4-B836-F7294A680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889" y="85458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3DDA8A1-8E66-410E-8943-329DEE8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r>
              <a:rPr lang="ja-JP" altLang="en-US" dirty="0"/>
              <a:t>次元と</a:t>
            </a:r>
            <a:r>
              <a:rPr lang="en-US" altLang="ja-JP" dirty="0"/>
              <a:t>2</a:t>
            </a:r>
            <a:r>
              <a:rPr lang="ja-JP" altLang="en-US" dirty="0"/>
              <a:t>次元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65FDF7-F98C-4E03-BDDE-4C3451B134F8}"/>
              </a:ext>
            </a:extLst>
          </p:cNvPr>
          <p:cNvSpPr/>
          <p:nvPr/>
        </p:nvSpPr>
        <p:spPr>
          <a:xfrm>
            <a:off x="3064042" y="74023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3</a:t>
            </a:r>
            <a:r>
              <a:rPr kumimoji="1" lang="ja-JP" altLang="en-US" dirty="0"/>
              <a:t>次元（基底現実）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63D8AD-4D95-470F-ACDD-7BB8D7EB4472}"/>
              </a:ext>
            </a:extLst>
          </p:cNvPr>
          <p:cNvSpPr/>
          <p:nvPr/>
        </p:nvSpPr>
        <p:spPr>
          <a:xfrm>
            <a:off x="8113295" y="70029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旧</a:t>
            </a:r>
            <a:r>
              <a:rPr kumimoji="1" lang="en-US" altLang="ja-JP" dirty="0"/>
              <a:t>2</a:t>
            </a:r>
            <a:r>
              <a:rPr kumimoji="1" lang="ja-JP" altLang="en-US" dirty="0"/>
              <a:t>次元（情報空間）</a:t>
            </a:r>
          </a:p>
        </p:txBody>
      </p:sp>
      <p:pic>
        <p:nvPicPr>
          <p:cNvPr id="9" name="Picture 4" descr="LINE」をApp Storeで">
            <a:extLst>
              <a:ext uri="{FF2B5EF4-FFF2-40B4-BE49-F238E27FC236}">
                <a16:creationId xmlns:a16="http://schemas.microsoft.com/office/drawing/2014/main" id="{192ED0BE-B2F1-4FBF-A5FB-326AB866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629" y="3340152"/>
            <a:ext cx="1682475" cy="8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FB40C17-BC4F-4B96-AD58-F2B08B0543AB}"/>
              </a:ext>
            </a:extLst>
          </p:cNvPr>
          <p:cNvSpPr/>
          <p:nvPr/>
        </p:nvSpPr>
        <p:spPr>
          <a:xfrm>
            <a:off x="6706233" y="1218221"/>
            <a:ext cx="878305" cy="3993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4" name="Picture 2" descr="4/25、5/2、試験的にZoomでの空手レッスンを行います – 空手道 高田道場">
            <a:extLst>
              <a:ext uri="{FF2B5EF4-FFF2-40B4-BE49-F238E27FC236}">
                <a16:creationId xmlns:a16="http://schemas.microsoft.com/office/drawing/2014/main" id="{E5B21428-AE7D-4AAC-BD87-98B150C6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027" y="1543858"/>
            <a:ext cx="967000" cy="8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9A69E97-B309-4A5F-9E2C-C34F4A022322}"/>
              </a:ext>
            </a:extLst>
          </p:cNvPr>
          <p:cNvSpPr/>
          <p:nvPr/>
        </p:nvSpPr>
        <p:spPr>
          <a:xfrm>
            <a:off x="336884" y="1270904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SaaS</a:t>
            </a:r>
          </a:p>
          <a:p>
            <a:pPr algn="ctr"/>
            <a:r>
              <a:rPr kumimoji="1" lang="ja-JP" altLang="en-US" dirty="0"/>
              <a:t>機能</a:t>
            </a:r>
            <a:endParaRPr kumimoji="1" lang="en-US" altLang="ja-JP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ACE225B-E43D-4560-9A63-8B5EB889135E}"/>
              </a:ext>
            </a:extLst>
          </p:cNvPr>
          <p:cNvSpPr/>
          <p:nvPr/>
        </p:nvSpPr>
        <p:spPr>
          <a:xfrm>
            <a:off x="336884" y="3436597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</a:t>
            </a:r>
            <a:r>
              <a:rPr kumimoji="1" lang="en-US" altLang="ja-JP" dirty="0"/>
              <a:t>aaS</a:t>
            </a:r>
          </a:p>
          <a:p>
            <a:pPr algn="ctr"/>
            <a:r>
              <a:rPr lang="ja-JP" altLang="en-US" dirty="0"/>
              <a:t>空間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0C4C289-4351-4EF5-A165-B5019482CCD1}"/>
              </a:ext>
            </a:extLst>
          </p:cNvPr>
          <p:cNvSpPr/>
          <p:nvPr/>
        </p:nvSpPr>
        <p:spPr>
          <a:xfrm>
            <a:off x="336884" y="5611158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IaaS</a:t>
            </a:r>
          </a:p>
          <a:p>
            <a:pPr algn="ctr"/>
            <a:r>
              <a:rPr lang="ja-JP" altLang="en-US" dirty="0"/>
              <a:t>存在</a:t>
            </a:r>
            <a:endParaRPr kumimoji="1" lang="ja-JP" altLang="en-US" dirty="0"/>
          </a:p>
        </p:txBody>
      </p:sp>
      <p:pic>
        <p:nvPicPr>
          <p:cNvPr id="3078" name="Picture 6" descr="大打撃！｢外食の税率10％｣を乗り切る新常識 | トクを積む習慣 | 東洋 ...">
            <a:extLst>
              <a:ext uri="{FF2B5EF4-FFF2-40B4-BE49-F238E27FC236}">
                <a16:creationId xmlns:a16="http://schemas.microsoft.com/office/drawing/2014/main" id="{5699D1E7-A996-4FB0-9AF1-92A2C675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36" y="4201959"/>
            <a:ext cx="1582213" cy="8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外観 | chouchou（シュシュ）| 商品ラインナップ | 戸建住宅 |〈公式 ...">
            <a:extLst>
              <a:ext uri="{FF2B5EF4-FFF2-40B4-BE49-F238E27FC236}">
                <a16:creationId xmlns:a16="http://schemas.microsoft.com/office/drawing/2014/main" id="{90A46647-B4E6-44FD-BFEC-DEF94B9C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16" y="5196351"/>
            <a:ext cx="1582213" cy="8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ポロ ラルフ ローレン｜丸井錦糸町店｜丸井百貨">
            <a:extLst>
              <a:ext uri="{FF2B5EF4-FFF2-40B4-BE49-F238E27FC236}">
                <a16:creationId xmlns:a16="http://schemas.microsoft.com/office/drawing/2014/main" id="{3AC78BA8-3349-4ACC-9DCD-4C80CA7ED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64" y="4647615"/>
            <a:ext cx="984276" cy="13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家族っていいよね！ : Ｆのジャイアントさらば">
            <a:extLst>
              <a:ext uri="{FF2B5EF4-FFF2-40B4-BE49-F238E27FC236}">
                <a16:creationId xmlns:a16="http://schemas.microsoft.com/office/drawing/2014/main" id="{EC81EC78-BA48-44B3-9FBE-42D1A016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46" y="3874161"/>
            <a:ext cx="1056161" cy="18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新型コロナウイルス 全国一斉休校の是非 学校教育の立場から考える ...">
            <a:extLst>
              <a:ext uri="{FF2B5EF4-FFF2-40B4-BE49-F238E27FC236}">
                <a16:creationId xmlns:a16="http://schemas.microsoft.com/office/drawing/2014/main" id="{DCC6C225-51AC-4A66-9A56-6E963482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47" y="2720471"/>
            <a:ext cx="1886818" cy="106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06C52D-A7F6-4516-B6E3-7BFF706736EE}"/>
              </a:ext>
            </a:extLst>
          </p:cNvPr>
          <p:cNvSpPr txBox="1"/>
          <p:nvPr/>
        </p:nvSpPr>
        <p:spPr>
          <a:xfrm>
            <a:off x="2440793" y="1640004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教育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04177EB-10B8-4B30-856D-DA3B57135903}"/>
              </a:ext>
            </a:extLst>
          </p:cNvPr>
          <p:cNvSpPr txBox="1"/>
          <p:nvPr/>
        </p:nvSpPr>
        <p:spPr>
          <a:xfrm>
            <a:off x="3130187" y="1643509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労働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CEC9640-933E-4C01-A085-46E5436D7E44}"/>
              </a:ext>
            </a:extLst>
          </p:cNvPr>
          <p:cNvSpPr txBox="1"/>
          <p:nvPr/>
        </p:nvSpPr>
        <p:spPr>
          <a:xfrm>
            <a:off x="3874816" y="1641269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娯楽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3FC638F-3547-4E5C-B353-961669114627}"/>
              </a:ext>
            </a:extLst>
          </p:cNvPr>
          <p:cNvSpPr txBox="1"/>
          <p:nvPr/>
        </p:nvSpPr>
        <p:spPr>
          <a:xfrm>
            <a:off x="6407197" y="910444"/>
            <a:ext cx="147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機能の細分化</a:t>
            </a:r>
          </a:p>
        </p:txBody>
      </p:sp>
      <p:pic>
        <p:nvPicPr>
          <p:cNvPr id="3092" name="Picture 20" descr="オンラインコース - いろんなことを、あなたのペースで | Udemy">
            <a:extLst>
              <a:ext uri="{FF2B5EF4-FFF2-40B4-BE49-F238E27FC236}">
                <a16:creationId xmlns:a16="http://schemas.microsoft.com/office/drawing/2014/main" id="{522D57A5-B03B-480C-AABC-F4293FA72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399" y="1512161"/>
            <a:ext cx="1476376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D26ADFE-D78B-43B4-9768-4FF476BCE2F5}"/>
              </a:ext>
            </a:extLst>
          </p:cNvPr>
          <p:cNvSpPr txBox="1"/>
          <p:nvPr/>
        </p:nvSpPr>
        <p:spPr>
          <a:xfrm>
            <a:off x="4567308" y="1640004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金融</a:t>
            </a:r>
          </a:p>
        </p:txBody>
      </p:sp>
      <p:pic>
        <p:nvPicPr>
          <p:cNvPr id="3096" name="Picture 24" descr="Amazon.co.jp： Amazon タブレット: Android アプリストア">
            <a:extLst>
              <a:ext uri="{FF2B5EF4-FFF2-40B4-BE49-F238E27FC236}">
                <a16:creationId xmlns:a16="http://schemas.microsoft.com/office/drawing/2014/main" id="{BCB493CA-BB2A-41D3-93AF-6CB2433A9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087" y="3287915"/>
            <a:ext cx="1476376" cy="7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Google、Gmailから「Google Meet」を開始できるリンクを追加｜ferret">
            <a:extLst>
              <a:ext uri="{FF2B5EF4-FFF2-40B4-BE49-F238E27FC236}">
                <a16:creationId xmlns:a16="http://schemas.microsoft.com/office/drawing/2014/main" id="{E2E24A5B-10EB-43D2-AEFE-256D0AED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40" y="2119530"/>
            <a:ext cx="1382159" cy="104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Slack Web API に入門してみよう｜sumi｜note">
            <a:extLst>
              <a:ext uri="{FF2B5EF4-FFF2-40B4-BE49-F238E27FC236}">
                <a16:creationId xmlns:a16="http://schemas.microsoft.com/office/drawing/2014/main" id="{F9A8C5CF-E701-4A8B-AE33-B75DAFE3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012" y="2275670"/>
            <a:ext cx="1476377" cy="7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LayerX">
            <a:extLst>
              <a:ext uri="{FF2B5EF4-FFF2-40B4-BE49-F238E27FC236}">
                <a16:creationId xmlns:a16="http://schemas.microsoft.com/office/drawing/2014/main" id="{EE7C39EE-8753-45A2-B40A-54BA9B2D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33" y="2371177"/>
            <a:ext cx="1689257" cy="88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Uber Eats（ウーバーイーツ）使ってみた | こんなの。">
            <a:extLst>
              <a:ext uri="{FF2B5EF4-FFF2-40B4-BE49-F238E27FC236}">
                <a16:creationId xmlns:a16="http://schemas.microsoft.com/office/drawing/2014/main" id="{7F7D52C6-D1C2-44D1-B693-6AB9A20E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306" y="3815907"/>
            <a:ext cx="863978" cy="8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01688DC-5057-4203-97E0-ADDBFE8A94D6}"/>
              </a:ext>
            </a:extLst>
          </p:cNvPr>
          <p:cNvSpPr txBox="1"/>
          <p:nvPr/>
        </p:nvSpPr>
        <p:spPr>
          <a:xfrm>
            <a:off x="3413372" y="6355670"/>
            <a:ext cx="12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衣食住愛</a:t>
            </a:r>
          </a:p>
        </p:txBody>
      </p:sp>
      <p:pic>
        <p:nvPicPr>
          <p:cNvPr id="3106" name="Picture 34" descr="明和ゴム工業株式会社 – 印刷用ゴムローラ、工業用ゴムロール、製版 ...">
            <a:extLst>
              <a:ext uri="{FF2B5EF4-FFF2-40B4-BE49-F238E27FC236}">
                <a16:creationId xmlns:a16="http://schemas.microsoft.com/office/drawing/2014/main" id="{0C2AAF60-2C37-4531-B11D-6110EA62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38" y="2737190"/>
            <a:ext cx="1961072" cy="9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0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DA8A1-8E66-410E-8943-329DEE8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r>
              <a:rPr lang="ja-JP" altLang="en-US" dirty="0"/>
              <a:t>次元と</a:t>
            </a:r>
            <a:r>
              <a:rPr lang="en-US" altLang="ja-JP" dirty="0"/>
              <a:t>2</a:t>
            </a:r>
            <a:r>
              <a:rPr lang="ja-JP" altLang="en-US" dirty="0"/>
              <a:t>次元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1795D9-449C-4447-8BA1-1775E20A1EFC}"/>
              </a:ext>
            </a:extLst>
          </p:cNvPr>
          <p:cNvSpPr/>
          <p:nvPr/>
        </p:nvSpPr>
        <p:spPr>
          <a:xfrm>
            <a:off x="336884" y="1270904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SaaS</a:t>
            </a:r>
          </a:p>
          <a:p>
            <a:pPr algn="ctr"/>
            <a:r>
              <a:rPr kumimoji="1" lang="ja-JP" altLang="en-US" dirty="0"/>
              <a:t>機能</a:t>
            </a:r>
            <a:endParaRPr kumimoji="1"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D49DCC-2019-4813-9C7F-D9456D915CBC}"/>
              </a:ext>
            </a:extLst>
          </p:cNvPr>
          <p:cNvSpPr/>
          <p:nvPr/>
        </p:nvSpPr>
        <p:spPr>
          <a:xfrm>
            <a:off x="336884" y="3436597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</a:t>
            </a:r>
            <a:r>
              <a:rPr kumimoji="1" lang="en-US" altLang="ja-JP" dirty="0"/>
              <a:t>aaS</a:t>
            </a:r>
          </a:p>
          <a:p>
            <a:pPr algn="ctr"/>
            <a:r>
              <a:rPr lang="ja-JP" altLang="en-US" dirty="0"/>
              <a:t>空間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336958-48FB-4DDF-A5FD-405CDB192151}"/>
              </a:ext>
            </a:extLst>
          </p:cNvPr>
          <p:cNvSpPr/>
          <p:nvPr/>
        </p:nvSpPr>
        <p:spPr>
          <a:xfrm>
            <a:off x="336884" y="5611158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IaaS</a:t>
            </a:r>
          </a:p>
          <a:p>
            <a:pPr algn="ctr"/>
            <a:r>
              <a:rPr lang="ja-JP" altLang="en-US" dirty="0"/>
              <a:t>存在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65FDF7-F98C-4E03-BDDE-4C3451B134F8}"/>
              </a:ext>
            </a:extLst>
          </p:cNvPr>
          <p:cNvSpPr/>
          <p:nvPr/>
        </p:nvSpPr>
        <p:spPr>
          <a:xfrm>
            <a:off x="3064042" y="74023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3</a:t>
            </a:r>
            <a:r>
              <a:rPr kumimoji="1" lang="ja-JP" altLang="en-US" dirty="0"/>
              <a:t>次元（基底現実）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63D8AD-4D95-470F-ACDD-7BB8D7EB4472}"/>
              </a:ext>
            </a:extLst>
          </p:cNvPr>
          <p:cNvSpPr/>
          <p:nvPr/>
        </p:nvSpPr>
        <p:spPr>
          <a:xfrm>
            <a:off x="8113295" y="70029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新</a:t>
            </a:r>
            <a:r>
              <a:rPr lang="en-US" altLang="ja-JP" dirty="0"/>
              <a:t>3</a:t>
            </a:r>
            <a:r>
              <a:rPr kumimoji="1" lang="ja-JP" altLang="en-US" dirty="0"/>
              <a:t>次元（仮想開空間）</a:t>
            </a:r>
          </a:p>
        </p:txBody>
      </p:sp>
      <p:pic>
        <p:nvPicPr>
          <p:cNvPr id="4" name="Picture 2" descr="任天堂株式会社 (@Nintendo) | Twitter">
            <a:extLst>
              <a:ext uri="{FF2B5EF4-FFF2-40B4-BE49-F238E27FC236}">
                <a16:creationId xmlns:a16="http://schemas.microsoft.com/office/drawing/2014/main" id="{B3B67BFC-0102-4E4B-B83E-60B0F694A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89" y="1958131"/>
            <a:ext cx="947738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バーチャルSNS cluster（クラスター）">
            <a:extLst>
              <a:ext uri="{FF2B5EF4-FFF2-40B4-BE49-F238E27FC236}">
                <a16:creationId xmlns:a16="http://schemas.microsoft.com/office/drawing/2014/main" id="{62082A09-38D4-42DA-85E5-255A0B37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139" y="5320179"/>
            <a:ext cx="2455472" cy="129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right Flyer Live Entertainment、「REALITY」にてコラボ配信できる ...">
            <a:extLst>
              <a:ext uri="{FF2B5EF4-FFF2-40B4-BE49-F238E27FC236}">
                <a16:creationId xmlns:a16="http://schemas.microsoft.com/office/drawing/2014/main" id="{07D88E22-925F-43F6-B423-A6A9F2B5F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037" y="5539720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witter - Google Play のアプリ">
            <a:extLst>
              <a:ext uri="{FF2B5EF4-FFF2-40B4-BE49-F238E27FC236}">
                <a16:creationId xmlns:a16="http://schemas.microsoft.com/office/drawing/2014/main" id="{4C0D465A-574F-4B31-AE6C-D466605CF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30" y="3156001"/>
            <a:ext cx="947738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リミッター解除(リミッターカイジョ)カード情報・考察 | 遊戯王カード ...">
            <a:extLst>
              <a:ext uri="{FF2B5EF4-FFF2-40B4-BE49-F238E27FC236}">
                <a16:creationId xmlns:a16="http://schemas.microsoft.com/office/drawing/2014/main" id="{6B7F3BFD-E1A8-485E-9AEB-14C16CBC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48" y="0"/>
            <a:ext cx="628799" cy="9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.I.Channel - YouTube">
            <a:extLst>
              <a:ext uri="{FF2B5EF4-FFF2-40B4-BE49-F238E27FC236}">
                <a16:creationId xmlns:a16="http://schemas.microsoft.com/office/drawing/2014/main" id="{EFA93BBE-5121-492C-BDA4-E250389D2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076" y="4372022"/>
            <a:ext cx="1000126" cy="10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京都アニメーション放火事件を徹底追跡！ 犯人逮捕、動機は小説と話す">
            <a:extLst>
              <a:ext uri="{FF2B5EF4-FFF2-40B4-BE49-F238E27FC236}">
                <a16:creationId xmlns:a16="http://schemas.microsoft.com/office/drawing/2014/main" id="{AB8D7B6A-7AA4-41C0-84BE-7E0582D6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237" y="4283290"/>
            <a:ext cx="1451811" cy="108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矢印: 右 18">
            <a:extLst>
              <a:ext uri="{FF2B5EF4-FFF2-40B4-BE49-F238E27FC236}">
                <a16:creationId xmlns:a16="http://schemas.microsoft.com/office/drawing/2014/main" id="{25F16B27-8F69-4A97-893D-535A3D83E41C}"/>
              </a:ext>
            </a:extLst>
          </p:cNvPr>
          <p:cNvSpPr/>
          <p:nvPr/>
        </p:nvSpPr>
        <p:spPr>
          <a:xfrm>
            <a:off x="6706233" y="1218221"/>
            <a:ext cx="878305" cy="3993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D534E0D-F652-45A2-BB55-D1A11F6F9B01}"/>
              </a:ext>
            </a:extLst>
          </p:cNvPr>
          <p:cNvSpPr txBox="1"/>
          <p:nvPr/>
        </p:nvSpPr>
        <p:spPr>
          <a:xfrm>
            <a:off x="6407197" y="910444"/>
            <a:ext cx="147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全く新しい価値</a:t>
            </a:r>
          </a:p>
        </p:txBody>
      </p:sp>
      <p:pic>
        <p:nvPicPr>
          <p:cNvPr id="2066" name="Picture 18" descr="クレア英会話 - YouTube">
            <a:extLst>
              <a:ext uri="{FF2B5EF4-FFF2-40B4-BE49-F238E27FC236}">
                <a16:creationId xmlns:a16="http://schemas.microsoft.com/office/drawing/2014/main" id="{C53730FA-CE86-4E84-81A6-8E215ADD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249" y="1518978"/>
            <a:ext cx="878306" cy="87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B6AB13E-2FC8-4829-BBE9-18D668189A9A}"/>
              </a:ext>
            </a:extLst>
          </p:cNvPr>
          <p:cNvSpPr txBox="1"/>
          <p:nvPr/>
        </p:nvSpPr>
        <p:spPr>
          <a:xfrm>
            <a:off x="2440793" y="1640004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教育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EB703CB-97BF-4E12-86FB-778F997D4932}"/>
              </a:ext>
            </a:extLst>
          </p:cNvPr>
          <p:cNvSpPr txBox="1"/>
          <p:nvPr/>
        </p:nvSpPr>
        <p:spPr>
          <a:xfrm>
            <a:off x="3130187" y="1643509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労働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BBBB7F5-0F3B-4507-9379-30C67DCF0E3D}"/>
              </a:ext>
            </a:extLst>
          </p:cNvPr>
          <p:cNvSpPr txBox="1"/>
          <p:nvPr/>
        </p:nvSpPr>
        <p:spPr>
          <a:xfrm>
            <a:off x="3874816" y="1641269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娯楽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7EF12C4-F095-4CF1-A0DF-59334FB84CA3}"/>
              </a:ext>
            </a:extLst>
          </p:cNvPr>
          <p:cNvSpPr txBox="1"/>
          <p:nvPr/>
        </p:nvSpPr>
        <p:spPr>
          <a:xfrm>
            <a:off x="4567308" y="1640004"/>
            <a:ext cx="733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金融</a:t>
            </a:r>
          </a:p>
        </p:txBody>
      </p:sp>
      <p:pic>
        <p:nvPicPr>
          <p:cNvPr id="39" name="Picture 6" descr="大打撃！｢外食の税率10％｣を乗り切る新常識 | トクを積む習慣 | 東洋 ...">
            <a:extLst>
              <a:ext uri="{FF2B5EF4-FFF2-40B4-BE49-F238E27FC236}">
                <a16:creationId xmlns:a16="http://schemas.microsoft.com/office/drawing/2014/main" id="{30F01C49-7D3B-420C-B12F-85B297B6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36" y="4201959"/>
            <a:ext cx="1582213" cy="8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外観 | chouchou（シュシュ）| 商品ラインナップ | 戸建住宅 |〈公式 ...">
            <a:extLst>
              <a:ext uri="{FF2B5EF4-FFF2-40B4-BE49-F238E27FC236}">
                <a16:creationId xmlns:a16="http://schemas.microsoft.com/office/drawing/2014/main" id="{837DC994-2F0A-4609-B9D1-1E09BD0B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16" y="5196351"/>
            <a:ext cx="1582213" cy="8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ポロ ラルフ ローレン｜丸井錦糸町店｜丸井百貨">
            <a:extLst>
              <a:ext uri="{FF2B5EF4-FFF2-40B4-BE49-F238E27FC236}">
                <a16:creationId xmlns:a16="http://schemas.microsoft.com/office/drawing/2014/main" id="{B03A0B4A-34AC-44D3-B91C-11EB3061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64" y="4647615"/>
            <a:ext cx="984276" cy="13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家族っていいよね！ : Ｆのジャイアントさらば">
            <a:extLst>
              <a:ext uri="{FF2B5EF4-FFF2-40B4-BE49-F238E27FC236}">
                <a16:creationId xmlns:a16="http://schemas.microsoft.com/office/drawing/2014/main" id="{9BAFFE89-B174-46D0-A95D-D758C7BF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46" y="3874161"/>
            <a:ext cx="1056161" cy="18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 descr="新型コロナウイルス 全国一斉休校の是非 学校教育の立場から考える ...">
            <a:extLst>
              <a:ext uri="{FF2B5EF4-FFF2-40B4-BE49-F238E27FC236}">
                <a16:creationId xmlns:a16="http://schemas.microsoft.com/office/drawing/2014/main" id="{AE3431E1-FC71-48ED-A5BC-8D6DFD78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347" y="2720471"/>
            <a:ext cx="1886818" cy="106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0A47ECD-7305-418E-9BB5-30282FE68554}"/>
              </a:ext>
            </a:extLst>
          </p:cNvPr>
          <p:cNvSpPr txBox="1"/>
          <p:nvPr/>
        </p:nvSpPr>
        <p:spPr>
          <a:xfrm>
            <a:off x="3413372" y="6355670"/>
            <a:ext cx="12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衣食住愛</a:t>
            </a:r>
          </a:p>
        </p:txBody>
      </p:sp>
      <p:pic>
        <p:nvPicPr>
          <p:cNvPr id="45" name="Picture 34" descr="明和ゴム工業株式会社 – 印刷用ゴムローラ、工業用ゴムロール、製版 ...">
            <a:extLst>
              <a:ext uri="{FF2B5EF4-FFF2-40B4-BE49-F238E27FC236}">
                <a16:creationId xmlns:a16="http://schemas.microsoft.com/office/drawing/2014/main" id="{61788F6E-D9FB-439B-AE46-525451F7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538" y="2737190"/>
            <a:ext cx="1961072" cy="9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764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DA8A1-8E66-410E-8943-329DEE8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俺の理想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1795D9-449C-4447-8BA1-1775E20A1EFC}"/>
              </a:ext>
            </a:extLst>
          </p:cNvPr>
          <p:cNvSpPr/>
          <p:nvPr/>
        </p:nvSpPr>
        <p:spPr>
          <a:xfrm>
            <a:off x="336884" y="1270904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SaaS</a:t>
            </a:r>
          </a:p>
          <a:p>
            <a:pPr algn="ctr"/>
            <a:r>
              <a:rPr kumimoji="1" lang="ja-JP" altLang="en-US" dirty="0"/>
              <a:t>機能</a:t>
            </a:r>
            <a:endParaRPr kumimoji="1" lang="en-US" altLang="ja-JP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D49DCC-2019-4813-9C7F-D9456D915CBC}"/>
              </a:ext>
            </a:extLst>
          </p:cNvPr>
          <p:cNvSpPr/>
          <p:nvPr/>
        </p:nvSpPr>
        <p:spPr>
          <a:xfrm>
            <a:off x="336884" y="3436597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</a:t>
            </a:r>
            <a:r>
              <a:rPr kumimoji="1" lang="en-US" altLang="ja-JP" dirty="0"/>
              <a:t>aaS</a:t>
            </a:r>
          </a:p>
          <a:p>
            <a:pPr algn="ctr"/>
            <a:r>
              <a:rPr lang="ja-JP" altLang="en-US" dirty="0"/>
              <a:t>空間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336958-48FB-4DDF-A5FD-405CDB192151}"/>
              </a:ext>
            </a:extLst>
          </p:cNvPr>
          <p:cNvSpPr/>
          <p:nvPr/>
        </p:nvSpPr>
        <p:spPr>
          <a:xfrm>
            <a:off x="336884" y="5611158"/>
            <a:ext cx="1155032" cy="693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IaaS</a:t>
            </a:r>
          </a:p>
          <a:p>
            <a:pPr algn="ctr"/>
            <a:r>
              <a:rPr lang="ja-JP" altLang="en-US" dirty="0"/>
              <a:t>存在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65FDF7-F98C-4E03-BDDE-4C3451B134F8}"/>
              </a:ext>
            </a:extLst>
          </p:cNvPr>
          <p:cNvSpPr/>
          <p:nvPr/>
        </p:nvSpPr>
        <p:spPr>
          <a:xfrm>
            <a:off x="3064042" y="74023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現在（基底開空間）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63D8AD-4D95-470F-ACDD-7BB8D7EB4472}"/>
              </a:ext>
            </a:extLst>
          </p:cNvPr>
          <p:cNvSpPr/>
          <p:nvPr/>
        </p:nvSpPr>
        <p:spPr>
          <a:xfrm>
            <a:off x="8113295" y="70029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未来（理想閉空間）</a:t>
            </a:r>
            <a:endParaRPr kumimoji="1" lang="ja-JP" altLang="en-US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25F16B27-8F69-4A97-893D-535A3D83E41C}"/>
              </a:ext>
            </a:extLst>
          </p:cNvPr>
          <p:cNvSpPr/>
          <p:nvPr/>
        </p:nvSpPr>
        <p:spPr>
          <a:xfrm>
            <a:off x="6706233" y="1218221"/>
            <a:ext cx="878305" cy="39937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D534E0D-F652-45A2-BB55-D1A11F6F9B01}"/>
              </a:ext>
            </a:extLst>
          </p:cNvPr>
          <p:cNvSpPr txBox="1"/>
          <p:nvPr/>
        </p:nvSpPr>
        <p:spPr>
          <a:xfrm>
            <a:off x="6407197" y="910444"/>
            <a:ext cx="1476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スタイルの変換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C0A47ECD-7305-418E-9BB5-30282FE68554}"/>
              </a:ext>
            </a:extLst>
          </p:cNvPr>
          <p:cNvSpPr txBox="1"/>
          <p:nvPr/>
        </p:nvSpPr>
        <p:spPr>
          <a:xfrm>
            <a:off x="3413372" y="6355670"/>
            <a:ext cx="12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愛食住</a:t>
            </a:r>
          </a:p>
        </p:txBody>
      </p:sp>
      <p:pic>
        <p:nvPicPr>
          <p:cNvPr id="32" name="Picture 8" descr="外観 | chouchou（シュシュ）| 商品ラインナップ | 戸建住宅 |〈公式 ...">
            <a:extLst>
              <a:ext uri="{FF2B5EF4-FFF2-40B4-BE49-F238E27FC236}">
                <a16:creationId xmlns:a16="http://schemas.microsoft.com/office/drawing/2014/main" id="{34A15E2D-A724-401D-B720-A2631E590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38" y="4851652"/>
            <a:ext cx="1997488" cy="11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井上かなえさんの家庭料理♡英語レシピ ジャガイモと豚バラの味噌煮">
            <a:extLst>
              <a:ext uri="{FF2B5EF4-FFF2-40B4-BE49-F238E27FC236}">
                <a16:creationId xmlns:a16="http://schemas.microsoft.com/office/drawing/2014/main" id="{9D11AD3F-78B9-471B-A47D-4D89A865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58" y="4876800"/>
            <a:ext cx="1919027" cy="108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難しくはないがレベルが高い 基本情報 Python のサンプル問題を解説 ...">
            <a:extLst>
              <a:ext uri="{FF2B5EF4-FFF2-40B4-BE49-F238E27FC236}">
                <a16:creationId xmlns:a16="http://schemas.microsoft.com/office/drawing/2014/main" id="{D7A82DDB-94C0-46CF-B42A-603981F4F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780" y="1560367"/>
            <a:ext cx="1318491" cy="9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iitaでバズるとこうなる。アクセスの分析や原因考察をする | 404 ...">
            <a:extLst>
              <a:ext uri="{FF2B5EF4-FFF2-40B4-BE49-F238E27FC236}">
                <a16:creationId xmlns:a16="http://schemas.microsoft.com/office/drawing/2014/main" id="{FAEC4910-090F-4E2D-B3FE-3FF116D3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3058423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Twitter - Google Play のアプリ">
            <a:extLst>
              <a:ext uri="{FF2B5EF4-FFF2-40B4-BE49-F238E27FC236}">
                <a16:creationId xmlns:a16="http://schemas.microsoft.com/office/drawing/2014/main" id="{B5DAC2CB-6C0D-482A-A887-38178CA3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02" y="3157066"/>
            <a:ext cx="947738" cy="94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S】セキュリティグループの設定の仕方﻿ | shomiの備忘録">
            <a:extLst>
              <a:ext uri="{FF2B5EF4-FFF2-40B4-BE49-F238E27FC236}">
                <a16:creationId xmlns:a16="http://schemas.microsoft.com/office/drawing/2014/main" id="{C5D56F9A-6F31-434A-BF57-67DFA3E22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73" y="2373132"/>
            <a:ext cx="1293236" cy="12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初めて覚えるプログラミング言語 その3">
            <a:extLst>
              <a:ext uri="{FF2B5EF4-FFF2-40B4-BE49-F238E27FC236}">
                <a16:creationId xmlns:a16="http://schemas.microsoft.com/office/drawing/2014/main" id="{519D2981-CB28-4096-81E7-BDB60796F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538" y="1606048"/>
            <a:ext cx="1155032" cy="93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ySQL :: MySQL Logo Downloads">
            <a:extLst>
              <a:ext uri="{FF2B5EF4-FFF2-40B4-BE49-F238E27FC236}">
                <a16:creationId xmlns:a16="http://schemas.microsoft.com/office/drawing/2014/main" id="{3C1629B1-4A06-4E01-8E0F-E8BA41E1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013" y="1617598"/>
            <a:ext cx="1293237" cy="8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te ――つくる、つながる、とどける。">
            <a:extLst>
              <a:ext uri="{FF2B5EF4-FFF2-40B4-BE49-F238E27FC236}">
                <a16:creationId xmlns:a16="http://schemas.microsoft.com/office/drawing/2014/main" id="{A56FE7DA-D1FC-4DB5-A8CA-AD3DFD52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97" y="2271068"/>
            <a:ext cx="1253009" cy="125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C5BFF0D-BADA-4BCA-A610-ACF464E990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5445" y="4081575"/>
            <a:ext cx="1997488" cy="2663317"/>
          </a:xfrm>
          <a:prstGeom prst="rect">
            <a:avLst/>
          </a:prstGeom>
        </p:spPr>
      </p:pic>
      <p:pic>
        <p:nvPicPr>
          <p:cNvPr id="6" name="図 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65F327F0-FAD6-45E7-BA9A-2393CB07E9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58" y="4308766"/>
            <a:ext cx="1997488" cy="11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DA8A1-8E66-410E-8943-329DEE8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ヒトとキカイ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1795D9-449C-4447-8BA1-1775E20A1EFC}"/>
              </a:ext>
            </a:extLst>
          </p:cNvPr>
          <p:cNvSpPr/>
          <p:nvPr/>
        </p:nvSpPr>
        <p:spPr>
          <a:xfrm>
            <a:off x="336884" y="1270904"/>
            <a:ext cx="1155032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SW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D49DCC-2019-4813-9C7F-D9456D915CBC}"/>
              </a:ext>
            </a:extLst>
          </p:cNvPr>
          <p:cNvSpPr/>
          <p:nvPr/>
        </p:nvSpPr>
        <p:spPr>
          <a:xfrm>
            <a:off x="336884" y="3436597"/>
            <a:ext cx="1155032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MW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336958-48FB-4DDF-A5FD-405CDB192151}"/>
              </a:ext>
            </a:extLst>
          </p:cNvPr>
          <p:cNvSpPr/>
          <p:nvPr/>
        </p:nvSpPr>
        <p:spPr>
          <a:xfrm>
            <a:off x="336884" y="5611158"/>
            <a:ext cx="1155032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HW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65FDF7-F98C-4E03-BDDE-4C3451B134F8}"/>
              </a:ext>
            </a:extLst>
          </p:cNvPr>
          <p:cNvSpPr/>
          <p:nvPr/>
        </p:nvSpPr>
        <p:spPr>
          <a:xfrm>
            <a:off x="3064042" y="74023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ヒト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63D8AD-4D95-470F-ACDD-7BB8D7EB4472}"/>
              </a:ext>
            </a:extLst>
          </p:cNvPr>
          <p:cNvSpPr/>
          <p:nvPr/>
        </p:nvSpPr>
        <p:spPr>
          <a:xfrm>
            <a:off x="8113295" y="70029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キカイ（弱い</a:t>
            </a:r>
            <a:r>
              <a:rPr lang="en-US" altLang="ja-JP" dirty="0"/>
              <a:t>AI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2050" name="Picture 2" descr="Amazon | 血管系 デスクサイズプラスチック版 (ポスター) [ 人体 ...">
            <a:extLst>
              <a:ext uri="{FF2B5EF4-FFF2-40B4-BE49-F238E27FC236}">
                <a16:creationId xmlns:a16="http://schemas.microsoft.com/office/drawing/2014/main" id="{0273645D-7F3F-440B-AC69-BBAA474B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19" y="4732280"/>
            <a:ext cx="13811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脳 - Wikipedia">
            <a:extLst>
              <a:ext uri="{FF2B5EF4-FFF2-40B4-BE49-F238E27FC236}">
                <a16:creationId xmlns:a16="http://schemas.microsoft.com/office/drawing/2014/main" id="{E4C89221-9FEC-4233-B163-F3D28ED1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66" y="1479598"/>
            <a:ext cx="1764289" cy="12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マズローの欲求5段階説を図付きで解説！各段階に合わせたサービスも ...">
            <a:extLst>
              <a:ext uri="{FF2B5EF4-FFF2-40B4-BE49-F238E27FC236}">
                <a16:creationId xmlns:a16="http://schemas.microsoft.com/office/drawing/2014/main" id="{B9E1E01A-68A5-49FE-8043-DAE3CFFA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9" y="3120174"/>
            <a:ext cx="2264352" cy="12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ラフタークレーン詳細 ｜ クレーンリースの越智運送店">
            <a:extLst>
              <a:ext uri="{FF2B5EF4-FFF2-40B4-BE49-F238E27FC236}">
                <a16:creationId xmlns:a16="http://schemas.microsoft.com/office/drawing/2014/main" id="{CDFF0FF7-855B-448B-93F0-5527B1E40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429" y="5015290"/>
            <a:ext cx="1381126" cy="92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vaソフトウェア | Oracle 日本">
            <a:extLst>
              <a:ext uri="{FF2B5EF4-FFF2-40B4-BE49-F238E27FC236}">
                <a16:creationId xmlns:a16="http://schemas.microsoft.com/office/drawing/2014/main" id="{52B19C94-39ED-46D8-ABCD-1BEC16AA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223" y="1518308"/>
            <a:ext cx="1389614" cy="10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inux - Wikipedia">
            <a:extLst>
              <a:ext uri="{FF2B5EF4-FFF2-40B4-BE49-F238E27FC236}">
                <a16:creationId xmlns:a16="http://schemas.microsoft.com/office/drawing/2014/main" id="{8E8694DC-EF88-4FA5-A5CF-AC4D45B7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05" y="3044277"/>
            <a:ext cx="1103543" cy="13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セブン銀が画像AIで本人確認、次期ATMの目玉 | 日経クロステック（xTECH）">
            <a:extLst>
              <a:ext uri="{FF2B5EF4-FFF2-40B4-BE49-F238E27FC236}">
                <a16:creationId xmlns:a16="http://schemas.microsoft.com/office/drawing/2014/main" id="{5B8D739F-EA7A-4FDA-8F7C-A8D2B97A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488" y="5243700"/>
            <a:ext cx="1103542" cy="14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mazon | Intel Core i7 - 2600 sr00b デスクトップ CPU プロセッサー ...">
            <a:extLst>
              <a:ext uri="{FF2B5EF4-FFF2-40B4-BE49-F238E27FC236}">
                <a16:creationId xmlns:a16="http://schemas.microsoft.com/office/drawing/2014/main" id="{8922A846-5E4D-4A0D-88DB-F0C37B467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57" y="5409992"/>
            <a:ext cx="1310131" cy="111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知らないと恥ずかしい？ メモリの「RAM」と「ROM」の違い - ITmedia NEWS">
            <a:extLst>
              <a:ext uri="{FF2B5EF4-FFF2-40B4-BE49-F238E27FC236}">
                <a16:creationId xmlns:a16="http://schemas.microsoft.com/office/drawing/2014/main" id="{74951799-B016-44BE-BD6A-DEE52162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463" y="4492731"/>
            <a:ext cx="1525703" cy="7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mazon | Seagate Mobile 2.5inch 9.5mm SATA 6Gb/s 2TB 5400rpm 32MB ...">
            <a:extLst>
              <a:ext uri="{FF2B5EF4-FFF2-40B4-BE49-F238E27FC236}">
                <a16:creationId xmlns:a16="http://schemas.microsoft.com/office/drawing/2014/main" id="{1D440685-23BF-45E3-8D1D-8D8F4F93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73" y="5409992"/>
            <a:ext cx="1248771" cy="9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ボノボ - Wikipedia">
            <a:extLst>
              <a:ext uri="{FF2B5EF4-FFF2-40B4-BE49-F238E27FC236}">
                <a16:creationId xmlns:a16="http://schemas.microsoft.com/office/drawing/2014/main" id="{693B89CD-A229-4299-A880-617D2BDE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87" y="5096667"/>
            <a:ext cx="1548296" cy="11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現金を相続した場合の注意点～現金相続時の遺産分け・課税のルール ...">
            <a:extLst>
              <a:ext uri="{FF2B5EF4-FFF2-40B4-BE49-F238E27FC236}">
                <a16:creationId xmlns:a16="http://schemas.microsoft.com/office/drawing/2014/main" id="{101F6C8D-4B90-47F7-B9F0-C8EAA659B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63" y="3266537"/>
            <a:ext cx="1665028" cy="99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185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DDA8A1-8E66-410E-8943-329DEE85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ヒトとキカイ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01795D9-449C-4447-8BA1-1775E20A1EFC}"/>
              </a:ext>
            </a:extLst>
          </p:cNvPr>
          <p:cNvSpPr/>
          <p:nvPr/>
        </p:nvSpPr>
        <p:spPr>
          <a:xfrm>
            <a:off x="336884" y="1270904"/>
            <a:ext cx="1155032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SW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CD49DCC-2019-4813-9C7F-D9456D915CBC}"/>
              </a:ext>
            </a:extLst>
          </p:cNvPr>
          <p:cNvSpPr/>
          <p:nvPr/>
        </p:nvSpPr>
        <p:spPr>
          <a:xfrm>
            <a:off x="336884" y="3436597"/>
            <a:ext cx="1155032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MW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6336958-48FB-4DDF-A5FD-405CDB192151}"/>
              </a:ext>
            </a:extLst>
          </p:cNvPr>
          <p:cNvSpPr/>
          <p:nvPr/>
        </p:nvSpPr>
        <p:spPr>
          <a:xfrm>
            <a:off x="336884" y="5611158"/>
            <a:ext cx="1155032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HW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B65FDF7-F98C-4E03-BDDE-4C3451B134F8}"/>
              </a:ext>
            </a:extLst>
          </p:cNvPr>
          <p:cNvSpPr/>
          <p:nvPr/>
        </p:nvSpPr>
        <p:spPr>
          <a:xfrm>
            <a:off x="3064042" y="74023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ヒト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763D8AD-4D95-470F-ACDD-7BB8D7EB4472}"/>
              </a:ext>
            </a:extLst>
          </p:cNvPr>
          <p:cNvSpPr/>
          <p:nvPr/>
        </p:nvSpPr>
        <p:spPr>
          <a:xfrm>
            <a:off x="8113295" y="700295"/>
            <a:ext cx="3031958" cy="5338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キカイ（強い</a:t>
            </a:r>
            <a:r>
              <a:rPr lang="en-US" altLang="ja-JP" dirty="0"/>
              <a:t>AI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2052" name="Picture 4" descr="脳 - Wikipedia">
            <a:extLst>
              <a:ext uri="{FF2B5EF4-FFF2-40B4-BE49-F238E27FC236}">
                <a16:creationId xmlns:a16="http://schemas.microsoft.com/office/drawing/2014/main" id="{E4C89221-9FEC-4233-B163-F3D28ED1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966" y="1479598"/>
            <a:ext cx="1764289" cy="12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マズローの欲求5段階説を図付きで解説！各段階に合わせたサービスも ...">
            <a:extLst>
              <a:ext uri="{FF2B5EF4-FFF2-40B4-BE49-F238E27FC236}">
                <a16:creationId xmlns:a16="http://schemas.microsoft.com/office/drawing/2014/main" id="{B9E1E01A-68A5-49FE-8043-DAE3CFFA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9" y="3120174"/>
            <a:ext cx="2264352" cy="129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inux - Wikipedia">
            <a:extLst>
              <a:ext uri="{FF2B5EF4-FFF2-40B4-BE49-F238E27FC236}">
                <a16:creationId xmlns:a16="http://schemas.microsoft.com/office/drawing/2014/main" id="{8E8694DC-EF88-4FA5-A5CF-AC4D45B7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05" y="3044277"/>
            <a:ext cx="1103543" cy="13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第2回：人が生み出した人を超える知性 (3/4) | 連載01 人工知能の可能 ...">
            <a:extLst>
              <a:ext uri="{FF2B5EF4-FFF2-40B4-BE49-F238E27FC236}">
                <a16:creationId xmlns:a16="http://schemas.microsoft.com/office/drawing/2014/main" id="{2E4B17F8-E0CC-4148-AB76-4AD5FD556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88" y="1663375"/>
            <a:ext cx="1625404" cy="116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難しくはないがレベルが高い 基本情報 Python のサンプル問題を解説 ...">
            <a:extLst>
              <a:ext uri="{FF2B5EF4-FFF2-40B4-BE49-F238E27FC236}">
                <a16:creationId xmlns:a16="http://schemas.microsoft.com/office/drawing/2014/main" id="{D766166A-67C8-4D7C-975A-23EDFEAF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95" y="1686957"/>
            <a:ext cx="1318491" cy="98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家族っていいよね！ : Ｆのジャイアントさらば">
            <a:extLst>
              <a:ext uri="{FF2B5EF4-FFF2-40B4-BE49-F238E27FC236}">
                <a16:creationId xmlns:a16="http://schemas.microsoft.com/office/drawing/2014/main" id="{FB074B51-5FA7-45BD-B010-65CD1C1D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20" y="4033730"/>
            <a:ext cx="1056161" cy="188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eForce GTX 1650 グラフィックス カード - NVIDIA">
            <a:extLst>
              <a:ext uri="{FF2B5EF4-FFF2-40B4-BE49-F238E27FC236}">
                <a16:creationId xmlns:a16="http://schemas.microsoft.com/office/drawing/2014/main" id="{8E28431C-BB3F-44C7-8F04-C589B117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80" y="5334719"/>
            <a:ext cx="1199414" cy="11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ranscend デスクトップPC用増設メモリ 16GB（8GB×2） DDR3-1600 PC3 ...">
            <a:extLst>
              <a:ext uri="{FF2B5EF4-FFF2-40B4-BE49-F238E27FC236}">
                <a16:creationId xmlns:a16="http://schemas.microsoft.com/office/drawing/2014/main" id="{DC3BF817-432D-45D3-A8E2-1036CE294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93" y="4182176"/>
            <a:ext cx="1063966" cy="106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.2 SSDとは？M.2のメリットや注意点をご紹介">
            <a:extLst>
              <a:ext uri="{FF2B5EF4-FFF2-40B4-BE49-F238E27FC236}">
                <a16:creationId xmlns:a16="http://schemas.microsoft.com/office/drawing/2014/main" id="{95AD3887-F644-4E3C-A7A2-DC63722B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97324"/>
            <a:ext cx="1655618" cy="9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Our Amazon wish list">
            <a:extLst>
              <a:ext uri="{FF2B5EF4-FFF2-40B4-BE49-F238E27FC236}">
                <a16:creationId xmlns:a16="http://schemas.microsoft.com/office/drawing/2014/main" id="{E98AEEDA-DF65-45F7-8617-68ED9C1F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8" y="5014238"/>
            <a:ext cx="1130755" cy="11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89E135C-8196-4D08-90FD-C881994CD8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6296" y="5042314"/>
            <a:ext cx="3019355" cy="15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6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2243C84-3FAD-4582-B0B4-5605F240B68E}"/>
              </a:ext>
            </a:extLst>
          </p:cNvPr>
          <p:cNvSpPr/>
          <p:nvPr/>
        </p:nvSpPr>
        <p:spPr>
          <a:xfrm>
            <a:off x="1651975" y="1733864"/>
            <a:ext cx="3060954" cy="1312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ソフトウェア（頭脳）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1C9F2E7-6C61-4898-8B3F-948B285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アーキテクチャ</a:t>
            </a:r>
          </a:p>
        </p:txBody>
      </p:sp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1C062CBD-30C3-4027-81E0-AF8B8380813B}"/>
              </a:ext>
            </a:extLst>
          </p:cNvPr>
          <p:cNvSpPr txBox="1">
            <a:spLocks/>
          </p:cNvSpPr>
          <p:nvPr/>
        </p:nvSpPr>
        <p:spPr>
          <a:xfrm>
            <a:off x="6349042" y="776377"/>
            <a:ext cx="5503652" cy="5842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身長：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153cm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　体重：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39kg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　血液型：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AB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革命家であり</a:t>
            </a:r>
            <a:r>
              <a:rPr lang="en-US" altLang="ja-JP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Software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建築士</a:t>
            </a:r>
            <a:endParaRPr lang="en-US" altLang="ja-JP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アンチ資本主義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（共産主義）、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構造主義、観念論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者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女性崇拝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者、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『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性欲説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』</a:t>
            </a: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両性的な思念体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上田健之祐は三次元用のインターフェース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好きなもの：コーヒー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40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ルナ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、ガム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ストライド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、お風呂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朝日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好きな食べ物：知識全般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好きな思考フレーム：アナロジー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神一重は概念であり、三人兄妹構成である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好きな四字熟語： 「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表裏一体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」 、「弱肉強食」、「万物流転」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男性人格はド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S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であり、女性人格はド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M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である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歳年上の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Web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を疑似お兄ちゃん、二次元ヒロインを疑似妹としている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「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次元は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関数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でしかなく、人類は</a:t>
            </a:r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変数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でしかない」</a:t>
            </a:r>
          </a:p>
        </p:txBody>
      </p:sp>
      <p:pic>
        <p:nvPicPr>
          <p:cNvPr id="2056" name="Picture 8" descr="「桜小路ルナ」の画像検索結果">
            <a:extLst>
              <a:ext uri="{FF2B5EF4-FFF2-40B4-BE49-F238E27FC236}">
                <a16:creationId xmlns:a16="http://schemas.microsoft.com/office/drawing/2014/main" id="{6063CF88-9A6B-4792-AD58-681A2C30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511" y="881923"/>
            <a:ext cx="851941" cy="8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倉 朝日 (@kokura6464) | Twitter">
            <a:extLst>
              <a:ext uri="{FF2B5EF4-FFF2-40B4-BE49-F238E27FC236}">
                <a16:creationId xmlns:a16="http://schemas.microsoft.com/office/drawing/2014/main" id="{6A857D6F-1990-472B-A69B-699005BF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52" y="881923"/>
            <a:ext cx="851941" cy="8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19934A-BE7B-42FF-B75B-A29B1308D200}"/>
              </a:ext>
            </a:extLst>
          </p:cNvPr>
          <p:cNvSpPr/>
          <p:nvPr/>
        </p:nvSpPr>
        <p:spPr>
          <a:xfrm>
            <a:off x="1228310" y="3106590"/>
            <a:ext cx="4391891" cy="851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ハードウェア（身体）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8BC240E-72F8-4ED3-B86B-6516F5A0E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22" y="3084485"/>
            <a:ext cx="672533" cy="896150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227CB5-B472-47D9-B73E-3A8F2787EDD4}"/>
              </a:ext>
            </a:extLst>
          </p:cNvPr>
          <p:cNvSpPr/>
          <p:nvPr/>
        </p:nvSpPr>
        <p:spPr>
          <a:xfrm>
            <a:off x="1630160" y="3958530"/>
            <a:ext cx="620454" cy="851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NIC</a:t>
            </a:r>
            <a:endParaRPr kumimoji="1" lang="ja-JP" altLang="en-US" sz="1400" dirty="0"/>
          </a:p>
        </p:txBody>
      </p:sp>
      <p:sp>
        <p:nvSpPr>
          <p:cNvPr id="17" name="コンテンツ プレースホルダー 1">
            <a:extLst>
              <a:ext uri="{FF2B5EF4-FFF2-40B4-BE49-F238E27FC236}">
                <a16:creationId xmlns:a16="http://schemas.microsoft.com/office/drawing/2014/main" id="{B822DF27-78BA-4E04-91BC-5E8D9638D9F4}"/>
              </a:ext>
            </a:extLst>
          </p:cNvPr>
          <p:cNvSpPr txBox="1">
            <a:spLocks/>
          </p:cNvSpPr>
          <p:nvPr/>
        </p:nvSpPr>
        <p:spPr>
          <a:xfrm>
            <a:off x="2756481" y="1810064"/>
            <a:ext cx="851942" cy="375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800" dirty="0">
                <a:latin typeface="Times New Roman" panose="02020603050405020304" pitchFamily="18" charset="0"/>
                <a:ea typeface="Meiryo UI" panose="020B0604030504040204" pitchFamily="50" charset="-128"/>
                <a:cs typeface="Times New Roman" panose="02020603050405020304" pitchFamily="18" charset="0"/>
              </a:rPr>
              <a:t>K2</a:t>
            </a:r>
            <a:endParaRPr lang="ja-JP" altLang="en-US" sz="1800" dirty="0">
              <a:latin typeface="Times New Roman" panose="02020603050405020304" pitchFamily="18" charset="0"/>
              <a:ea typeface="Meiryo UI" panose="020B0604030504040204" pitchFamily="50" charset="-128"/>
              <a:cs typeface="Times New Roman" panose="02020603050405020304" pitchFamily="18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AC24767-DD7D-4EF9-AACF-E52F607ED333}"/>
              </a:ext>
            </a:extLst>
          </p:cNvPr>
          <p:cNvSpPr/>
          <p:nvPr/>
        </p:nvSpPr>
        <p:spPr>
          <a:xfrm>
            <a:off x="4640751" y="3921155"/>
            <a:ext cx="620454" cy="8519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VNIC</a:t>
            </a:r>
            <a:endParaRPr kumimoji="1" lang="ja-JP" altLang="en-US" sz="14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3EB77C8-CCEC-450A-BF59-8EC38AD4DF4F}"/>
              </a:ext>
            </a:extLst>
          </p:cNvPr>
          <p:cNvSpPr/>
          <p:nvPr/>
        </p:nvSpPr>
        <p:spPr>
          <a:xfrm>
            <a:off x="1080578" y="4810470"/>
            <a:ext cx="1719618" cy="11656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基底現実</a:t>
            </a: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44DCA497-D236-474C-A41B-9CCE10C62D22}"/>
              </a:ext>
            </a:extLst>
          </p:cNvPr>
          <p:cNvSpPr/>
          <p:nvPr/>
        </p:nvSpPr>
        <p:spPr>
          <a:xfrm>
            <a:off x="4094275" y="4771615"/>
            <a:ext cx="1719618" cy="11656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認識世界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EFA6CD8-38C4-4065-B27F-0DB605A23305}"/>
              </a:ext>
            </a:extLst>
          </p:cNvPr>
          <p:cNvSpPr txBox="1"/>
          <p:nvPr/>
        </p:nvSpPr>
        <p:spPr>
          <a:xfrm>
            <a:off x="1980335" y="6137702"/>
            <a:ext cx="240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Kami</a:t>
            </a:r>
            <a:r>
              <a:rPr kumimoji="1" lang="ja-JP" altLang="en-US" sz="1400" dirty="0"/>
              <a:t> </a:t>
            </a:r>
            <a:r>
              <a:rPr kumimoji="1" lang="en-US" altLang="ja-JP" sz="1400" dirty="0" err="1"/>
              <a:t>Hitoe</a:t>
            </a:r>
            <a:r>
              <a:rPr kumimoji="1" lang="ja-JP" altLang="en-US" sz="1400" dirty="0"/>
              <a:t> </a:t>
            </a:r>
            <a:r>
              <a:rPr lang="en-US" altLang="ja-JP" sz="1400" dirty="0"/>
              <a:t>Architecture</a:t>
            </a:r>
            <a:endParaRPr kumimoji="1" lang="ja-JP" altLang="en-US" sz="1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E7B3D7E-A483-41F1-B647-31510288D229}"/>
              </a:ext>
            </a:extLst>
          </p:cNvPr>
          <p:cNvSpPr txBox="1"/>
          <p:nvPr/>
        </p:nvSpPr>
        <p:spPr>
          <a:xfrm>
            <a:off x="246757" y="1307893"/>
            <a:ext cx="87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CPU</a:t>
            </a:r>
            <a:endParaRPr kumimoji="1" lang="ja-JP" altLang="en-US" sz="1400" dirty="0"/>
          </a:p>
        </p:txBody>
      </p:sp>
      <p:pic>
        <p:nvPicPr>
          <p:cNvPr id="5" name="Picture 8" descr="「桜小路ルナ」の画像検索結果">
            <a:extLst>
              <a:ext uri="{FF2B5EF4-FFF2-40B4-BE49-F238E27FC236}">
                <a16:creationId xmlns:a16="http://schemas.microsoft.com/office/drawing/2014/main" id="{79D53FF7-D59A-46D5-B0C1-E6E3FCB9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04" y="3102928"/>
            <a:ext cx="851941" cy="8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97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2020-2025</a:t>
            </a:r>
            <a:r>
              <a:rPr kumimoji="1" lang="ja-JP" altLang="en-US" dirty="0"/>
              <a:t>年は</a:t>
            </a:r>
            <a:r>
              <a:rPr kumimoji="1" lang="ja-JP" altLang="en-US" dirty="0">
                <a:solidFill>
                  <a:srgbClr val="FF0000"/>
                </a:solidFill>
              </a:rPr>
              <a:t>物理衰退</a:t>
            </a:r>
            <a:r>
              <a:rPr kumimoji="1" lang="ja-JP" altLang="en-US" dirty="0"/>
              <a:t>の過渡期</a:t>
            </a:r>
            <a:endParaRPr kumimoji="1" lang="en-US" altLang="ja-JP" dirty="0"/>
          </a:p>
          <a:p>
            <a:r>
              <a:rPr lang="en-US" altLang="ja-JP" dirty="0"/>
              <a:t>2025</a:t>
            </a:r>
            <a:r>
              <a:rPr lang="ja-JP" altLang="en-US" dirty="0"/>
              <a:t>年までに半数の物理は死ぬ</a:t>
            </a:r>
            <a:endParaRPr lang="en-US" altLang="ja-JP" dirty="0"/>
          </a:p>
          <a:p>
            <a:r>
              <a:rPr kumimoji="1" lang="ja-JP" altLang="en-US" dirty="0"/>
              <a:t>死んでいく物理：交通移動、コミュニケーション</a:t>
            </a:r>
            <a:r>
              <a:rPr kumimoji="1" lang="en-US" altLang="ja-JP" dirty="0"/>
              <a:t>(</a:t>
            </a:r>
            <a:r>
              <a:rPr kumimoji="1" lang="ja-JP" altLang="en-US" dirty="0"/>
              <a:t>飲食・会議</a:t>
            </a:r>
            <a:r>
              <a:rPr kumimoji="1" lang="en-US" altLang="ja-JP" dirty="0"/>
              <a:t>)</a:t>
            </a:r>
            <a:r>
              <a:rPr kumimoji="1" lang="ja-JP" altLang="en-US" dirty="0"/>
              <a:t>、共同体</a:t>
            </a:r>
            <a:endParaRPr kumimoji="1" lang="en-US" altLang="ja-JP" dirty="0"/>
          </a:p>
          <a:p>
            <a:r>
              <a:rPr lang="ja-JP" altLang="en-US" dirty="0"/>
              <a:t>局所的集団から</a:t>
            </a:r>
            <a:r>
              <a:rPr lang="ja-JP" altLang="en-US" dirty="0">
                <a:solidFill>
                  <a:srgbClr val="FF0000"/>
                </a:solidFill>
              </a:rPr>
              <a:t>世界的個人</a:t>
            </a:r>
            <a:r>
              <a:rPr lang="ja-JP" altLang="en-US" dirty="0"/>
              <a:t>へ</a:t>
            </a:r>
            <a:endParaRPr lang="en-US" altLang="ja-JP" dirty="0"/>
          </a:p>
          <a:p>
            <a:r>
              <a:rPr lang="ja-JP" altLang="en-US" dirty="0"/>
              <a:t>一握りの天才が世界規模で全てを掌握する時代（</a:t>
            </a:r>
            <a:r>
              <a:rPr lang="ja-JP" altLang="en-US" dirty="0">
                <a:solidFill>
                  <a:srgbClr val="FF0000"/>
                </a:solidFill>
              </a:rPr>
              <a:t>廃県置州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Post</a:t>
            </a:r>
            <a:r>
              <a:rPr kumimoji="1" lang="ja-JP" altLang="en-US" dirty="0"/>
              <a:t>　コロナ時代：</a:t>
            </a:r>
            <a:r>
              <a:rPr kumimoji="1" lang="en-US" altLang="ja-JP" dirty="0"/>
              <a:t>2020-2030 </a:t>
            </a:r>
            <a:r>
              <a:rPr kumimoji="1" lang="ja-JP" altLang="en-US" dirty="0"/>
              <a:t>物理</a:t>
            </a:r>
            <a:r>
              <a:rPr kumimoji="1" lang="en-US" altLang="ja-JP" dirty="0"/>
              <a:t>(Physical)</a:t>
            </a:r>
            <a:r>
              <a:rPr kumimoji="1" lang="ja-JP" altLang="en-US" dirty="0"/>
              <a:t>　→　仮想</a:t>
            </a:r>
            <a:r>
              <a:rPr kumimoji="1" lang="en-US" altLang="ja-JP" dirty="0"/>
              <a:t>(Virtual)</a:t>
            </a:r>
            <a:endParaRPr kumimoji="1" lang="ja-JP" altLang="en-US" dirty="0"/>
          </a:p>
        </p:txBody>
      </p:sp>
      <p:pic>
        <p:nvPicPr>
          <p:cNvPr id="2052" name="Picture 4" descr="小氷河期が到来してる。氷河期派の主張と反対派の主張 : カラパイア">
            <a:extLst>
              <a:ext uri="{FF2B5EF4-FFF2-40B4-BE49-F238E27FC236}">
                <a16:creationId xmlns:a16="http://schemas.microsoft.com/office/drawing/2014/main" id="{283CA27C-9741-4ECA-9649-B5CB644BF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797" y="952500"/>
            <a:ext cx="3099058" cy="173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グーグルマップ　3次元」の画像検索結果">
            <a:extLst>
              <a:ext uri="{FF2B5EF4-FFF2-40B4-BE49-F238E27FC236}">
                <a16:creationId xmlns:a16="http://schemas.microsoft.com/office/drawing/2014/main" id="{26A53DA4-41B0-4D07-9104-22E09894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41" y="3609574"/>
            <a:ext cx="2186124" cy="112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「仮想空間」の画像検索結果">
            <a:extLst>
              <a:ext uri="{FF2B5EF4-FFF2-40B4-BE49-F238E27FC236}">
                <a16:creationId xmlns:a16="http://schemas.microsoft.com/office/drawing/2014/main" id="{D5CEBDC8-18B5-44CB-9A0B-C65BB90EE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75" y="3557914"/>
            <a:ext cx="2186125" cy="122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29E08A0-43B8-4170-B1FF-E8627F385606}"/>
              </a:ext>
            </a:extLst>
          </p:cNvPr>
          <p:cNvSpPr txBox="1"/>
          <p:nvPr/>
        </p:nvSpPr>
        <p:spPr>
          <a:xfrm>
            <a:off x="703862" y="4868477"/>
            <a:ext cx="154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基底現実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（物理世界）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C77B61-28BE-45D7-8401-5C5CABDBFAE2}"/>
              </a:ext>
            </a:extLst>
          </p:cNvPr>
          <p:cNvSpPr txBox="1"/>
          <p:nvPr/>
        </p:nvSpPr>
        <p:spPr>
          <a:xfrm>
            <a:off x="4232650" y="4868477"/>
            <a:ext cx="154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認識世界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（仮想世界）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2D7F2A5-F315-459D-AC9E-BD0E75F4AB63}"/>
              </a:ext>
            </a:extLst>
          </p:cNvPr>
          <p:cNvSpPr txBox="1"/>
          <p:nvPr/>
        </p:nvSpPr>
        <p:spPr>
          <a:xfrm>
            <a:off x="1987264" y="2854121"/>
            <a:ext cx="218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適者生存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変化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できない人種は死ぬ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青い情報空間のイラスト素材 [28546933] - PIXTA">
            <a:extLst>
              <a:ext uri="{FF2B5EF4-FFF2-40B4-BE49-F238E27FC236}">
                <a16:creationId xmlns:a16="http://schemas.microsoft.com/office/drawing/2014/main" id="{13BA7AAD-01AC-4AA3-8C72-07C789DC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551" y="4742085"/>
            <a:ext cx="1600036" cy="166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7C945B-52AF-4985-AE74-5479EAE2527D}"/>
              </a:ext>
            </a:extLst>
          </p:cNvPr>
          <p:cNvSpPr txBox="1"/>
          <p:nvPr/>
        </p:nvSpPr>
        <p:spPr>
          <a:xfrm>
            <a:off x="2364282" y="6334780"/>
            <a:ext cx="154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情報空間</a:t>
            </a:r>
            <a:endParaRPr kumimoji="1" lang="en-US" altLang="ja-JP" sz="14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の肥大化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矢印: 上 3">
            <a:extLst>
              <a:ext uri="{FF2B5EF4-FFF2-40B4-BE49-F238E27FC236}">
                <a16:creationId xmlns:a16="http://schemas.microsoft.com/office/drawing/2014/main" id="{2E5785E3-27F9-415F-A831-38FB4BEA5202}"/>
              </a:ext>
            </a:extLst>
          </p:cNvPr>
          <p:cNvSpPr/>
          <p:nvPr/>
        </p:nvSpPr>
        <p:spPr>
          <a:xfrm rot="5400000">
            <a:off x="2980966" y="3872143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88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284" y="952500"/>
            <a:ext cx="4234410" cy="5619750"/>
          </a:xfrm>
        </p:spPr>
        <p:txBody>
          <a:bodyPr/>
          <a:lstStyle/>
          <a:p>
            <a:r>
              <a:rPr kumimoji="1" lang="ja-JP" altLang="en-US" dirty="0"/>
              <a:t>世界の文化、宗教、産業、政治的な歴史を知る</a:t>
            </a:r>
            <a:endParaRPr kumimoji="1" lang="en-US" altLang="ja-JP" dirty="0"/>
          </a:p>
          <a:p>
            <a:r>
              <a:rPr lang="en-US" altLang="ja-JP" dirty="0"/>
              <a:t>Code</a:t>
            </a:r>
            <a:r>
              <a:rPr lang="ja-JP" altLang="en-US" dirty="0"/>
              <a:t>を読む力（不可視論理式を読み取る）</a:t>
            </a:r>
            <a:endParaRPr lang="en-US" altLang="ja-JP" dirty="0"/>
          </a:p>
          <a:p>
            <a:r>
              <a:rPr kumimoji="1" lang="ja-JP" altLang="en-US" dirty="0"/>
              <a:t>経済の周期を観測する力</a:t>
            </a:r>
            <a:endParaRPr kumimoji="1" lang="en-US" altLang="ja-JP" dirty="0"/>
          </a:p>
          <a:p>
            <a:r>
              <a:rPr kumimoji="1" lang="ja-JP" altLang="en-US" dirty="0"/>
              <a:t>プロダクトを</a:t>
            </a:r>
            <a:r>
              <a:rPr kumimoji="1" lang="en-US" altLang="ja-JP" dirty="0"/>
              <a:t>Create</a:t>
            </a:r>
            <a:r>
              <a:rPr kumimoji="1" lang="ja-JP" altLang="en-US" dirty="0"/>
              <a:t>する力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必要なスキル：</a:t>
            </a:r>
            <a:r>
              <a:rPr kumimoji="1" lang="en-US" altLang="ja-JP" dirty="0"/>
              <a:t>to 2025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FC77B61-28BE-45D7-8401-5C5CABDBFAE2}"/>
              </a:ext>
            </a:extLst>
          </p:cNvPr>
          <p:cNvSpPr txBox="1"/>
          <p:nvPr/>
        </p:nvSpPr>
        <p:spPr>
          <a:xfrm>
            <a:off x="537591" y="2806850"/>
            <a:ext cx="154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世界文化史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076" name="Picture 4" descr="Amazon.co.jp | 神様のメモ帳 Ⅰ 【初回生産限定版】 [Blu-ray] DVD ...">
            <a:extLst>
              <a:ext uri="{FF2B5EF4-FFF2-40B4-BE49-F238E27FC236}">
                <a16:creationId xmlns:a16="http://schemas.microsoft.com/office/drawing/2014/main" id="{C39302FB-572A-4B61-8710-09F0E21A8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33" y="930368"/>
            <a:ext cx="1326723" cy="18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430785F-1784-43BD-B8E6-0FBC3F066CE6}"/>
              </a:ext>
            </a:extLst>
          </p:cNvPr>
          <p:cNvSpPr txBox="1"/>
          <p:nvPr/>
        </p:nvSpPr>
        <p:spPr>
          <a:xfrm>
            <a:off x="5685637" y="3114627"/>
            <a:ext cx="1685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SoftwareLiteracy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098" name="Picture 2" descr="アフタヌーンティー / 蛙さん さんのイラスト - ニコニコ静画 (イラスト)">
            <a:extLst>
              <a:ext uri="{FF2B5EF4-FFF2-40B4-BE49-F238E27FC236}">
                <a16:creationId xmlns:a16="http://schemas.microsoft.com/office/drawing/2014/main" id="{32672839-89CE-44BA-88C8-9DD7E27B3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07" y="1138508"/>
            <a:ext cx="1946480" cy="145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2D405E-034F-417E-A900-F03A737482C0}"/>
              </a:ext>
            </a:extLst>
          </p:cNvPr>
          <p:cNvSpPr txBox="1"/>
          <p:nvPr/>
        </p:nvSpPr>
        <p:spPr>
          <a:xfrm>
            <a:off x="3215847" y="6410810"/>
            <a:ext cx="154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経済　流れ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102" name="Picture 6" descr="脳とアニメーション－アニメ「咲-Saki-阿知賀編 episode of side-A ...">
            <a:extLst>
              <a:ext uri="{FF2B5EF4-FFF2-40B4-BE49-F238E27FC236}">
                <a16:creationId xmlns:a16="http://schemas.microsoft.com/office/drawing/2014/main" id="{453AA257-C62B-42BE-9A77-906AE977A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47" y="4702471"/>
            <a:ext cx="1540574" cy="154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mazon | 冴えない彼女の育てかた キャラクターイメージソング 澤村・スペンサー・英梨々 | 澤村・スぺンサー・英梨々(CV:大西沙織) |  アニメ | 音楽">
            <a:extLst>
              <a:ext uri="{FF2B5EF4-FFF2-40B4-BE49-F238E27FC236}">
                <a16:creationId xmlns:a16="http://schemas.microsoft.com/office/drawing/2014/main" id="{967BD933-0C74-45E3-901D-322AFE190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77" y="2219277"/>
            <a:ext cx="1790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B034AA9-7AEF-408A-8CC9-24C006035398}"/>
              </a:ext>
            </a:extLst>
          </p:cNvPr>
          <p:cNvCxnSpPr>
            <a:cxnSpLocks/>
            <a:stCxn id="4098" idx="3"/>
            <a:endCxn id="3076" idx="1"/>
          </p:cNvCxnSpPr>
          <p:nvPr/>
        </p:nvCxnSpPr>
        <p:spPr>
          <a:xfrm flipV="1">
            <a:off x="2285787" y="1867498"/>
            <a:ext cx="3579246" cy="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A2C9DFE-0C83-45D6-BBCD-FCB0A5228FC3}"/>
              </a:ext>
            </a:extLst>
          </p:cNvPr>
          <p:cNvCxnSpPr>
            <a:cxnSpLocks/>
            <a:stCxn id="4098" idx="2"/>
            <a:endCxn id="4102" idx="1"/>
          </p:cNvCxnSpPr>
          <p:nvPr/>
        </p:nvCxnSpPr>
        <p:spPr>
          <a:xfrm>
            <a:off x="1312547" y="2596489"/>
            <a:ext cx="1903300" cy="287626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CCD1220-5298-4F1D-BBB6-46E7715E73C0}"/>
              </a:ext>
            </a:extLst>
          </p:cNvPr>
          <p:cNvCxnSpPr>
            <a:cxnSpLocks/>
            <a:stCxn id="3076" idx="2"/>
          </p:cNvCxnSpPr>
          <p:nvPr/>
        </p:nvCxnSpPr>
        <p:spPr>
          <a:xfrm flipH="1">
            <a:off x="4740207" y="2804628"/>
            <a:ext cx="1788188" cy="266813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96122C8-0796-47E0-AED0-4D26BD5E314A}"/>
              </a:ext>
            </a:extLst>
          </p:cNvPr>
          <p:cNvSpPr txBox="1"/>
          <p:nvPr/>
        </p:nvSpPr>
        <p:spPr>
          <a:xfrm>
            <a:off x="2957613" y="4156923"/>
            <a:ext cx="1915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To be the </a:t>
            </a:r>
            <a:r>
              <a:rPr kumimoji="1"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creater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288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62" y="934396"/>
            <a:ext cx="11492475" cy="89432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/>
              <a:t>会社のみに帰属する時代は終わった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kumimoji="1" lang="ja-JP" altLang="en-US" dirty="0"/>
              <a:t>学びに大学に行く必要はない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dirty="0"/>
              <a:t>学（</a:t>
            </a:r>
            <a:r>
              <a:rPr lang="en-US" altLang="ja-JP" dirty="0"/>
              <a:t>Develop</a:t>
            </a:r>
            <a:r>
              <a:rPr lang="ja-JP" altLang="en-US" dirty="0"/>
              <a:t>）のない営（</a:t>
            </a:r>
            <a:r>
              <a:rPr lang="en-US" altLang="ja-JP" dirty="0"/>
              <a:t>Business</a:t>
            </a:r>
            <a:r>
              <a:rPr lang="ja-JP" altLang="en-US" dirty="0"/>
              <a:t>）はない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パラレルコミュニティ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2D405E-034F-417E-A900-F03A737482C0}"/>
              </a:ext>
            </a:extLst>
          </p:cNvPr>
          <p:cNvSpPr txBox="1"/>
          <p:nvPr/>
        </p:nvSpPr>
        <p:spPr>
          <a:xfrm>
            <a:off x="1181843" y="4615000"/>
            <a:ext cx="154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新たな学習環境（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Input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6" name="Picture 2" descr="Udemy for Business | 最先端のITスキルは実務を通じて学ぶ時代へ ...">
            <a:extLst>
              <a:ext uri="{FF2B5EF4-FFF2-40B4-BE49-F238E27FC236}">
                <a16:creationId xmlns:a16="http://schemas.microsoft.com/office/drawing/2014/main" id="{0BDBC1D2-60C5-45BA-80B0-936605F5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4" y="2486573"/>
            <a:ext cx="1755560" cy="9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ursera - Mountain View - United States - DistanceLearningPortal.com">
            <a:extLst>
              <a:ext uri="{FF2B5EF4-FFF2-40B4-BE49-F238E27FC236}">
                <a16:creationId xmlns:a16="http://schemas.microsoft.com/office/drawing/2014/main" id="{71ADF939-AD12-416B-8DFA-0E87D5E2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741" y="3204784"/>
            <a:ext cx="1755560" cy="92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iita:Team導入4つの効果 - 生産性を向上させる情報共有ツール ...">
            <a:extLst>
              <a:ext uri="{FF2B5EF4-FFF2-40B4-BE49-F238E27FC236}">
                <a16:creationId xmlns:a16="http://schemas.microsoft.com/office/drawing/2014/main" id="{344D8AF1-9A2E-4EAB-878F-1501E365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600" y="3372778"/>
            <a:ext cx="1243892" cy="124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] 特定の期間に close した issue, pull request を検索する ...">
            <a:extLst>
              <a:ext uri="{FF2B5EF4-FFF2-40B4-BE49-F238E27FC236}">
                <a16:creationId xmlns:a16="http://schemas.microsoft.com/office/drawing/2014/main" id="{83695CCB-43BA-4062-A027-33365721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841" y="2498888"/>
            <a:ext cx="2142259" cy="11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D1F5AB4-A4E5-460F-A812-57910385F323}"/>
              </a:ext>
            </a:extLst>
          </p:cNvPr>
          <p:cNvSpPr txBox="1"/>
          <p:nvPr/>
        </p:nvSpPr>
        <p:spPr>
          <a:xfrm>
            <a:off x="9378810" y="4615000"/>
            <a:ext cx="154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コミュニティ（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Output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38" name="Picture 14" descr="集客の場として注目？！フリーランスや企業がnoteを使うワケ｜成果に ...">
            <a:extLst>
              <a:ext uri="{FF2B5EF4-FFF2-40B4-BE49-F238E27FC236}">
                <a16:creationId xmlns:a16="http://schemas.microsoft.com/office/drawing/2014/main" id="{4AE4C25E-51BB-490A-A131-3506C051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970" y="3334163"/>
            <a:ext cx="1755560" cy="9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上 5">
            <a:extLst>
              <a:ext uri="{FF2B5EF4-FFF2-40B4-BE49-F238E27FC236}">
                <a16:creationId xmlns:a16="http://schemas.microsoft.com/office/drawing/2014/main" id="{AA5FF6D1-C00A-479B-A09E-5BED7F1C8F91}"/>
              </a:ext>
            </a:extLst>
          </p:cNvPr>
          <p:cNvSpPr/>
          <p:nvPr/>
        </p:nvSpPr>
        <p:spPr>
          <a:xfrm rot="5400000">
            <a:off x="3807125" y="3290790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0" name="Picture 16" descr="Twitter - Google Play のアプリ">
            <a:extLst>
              <a:ext uri="{FF2B5EF4-FFF2-40B4-BE49-F238E27FC236}">
                <a16:creationId xmlns:a16="http://schemas.microsoft.com/office/drawing/2014/main" id="{447DD5FF-7C32-4FE8-ADE5-B4F7D119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42" y="2600141"/>
            <a:ext cx="861691" cy="8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矢印: 上 6">
            <a:extLst>
              <a:ext uri="{FF2B5EF4-FFF2-40B4-BE49-F238E27FC236}">
                <a16:creationId xmlns:a16="http://schemas.microsoft.com/office/drawing/2014/main" id="{97CEF789-575E-4E8C-BCB1-C4E9A171C487}"/>
              </a:ext>
            </a:extLst>
          </p:cNvPr>
          <p:cNvSpPr/>
          <p:nvPr/>
        </p:nvSpPr>
        <p:spPr>
          <a:xfrm rot="5400000">
            <a:off x="8114982" y="3290790"/>
            <a:ext cx="340808" cy="328216"/>
          </a:xfrm>
          <a:prstGeom prst="up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42" name="Picture 18" descr="Wantedly Visit の登録会社数が30,000社を突破｜ウォンテッドリーの ...">
            <a:extLst>
              <a:ext uri="{FF2B5EF4-FFF2-40B4-BE49-F238E27FC236}">
                <a16:creationId xmlns:a16="http://schemas.microsoft.com/office/drawing/2014/main" id="{436BC60E-85A9-4642-A63C-DF2183BC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27" y="3271841"/>
            <a:ext cx="1846481" cy="8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世界最大のビジネスSNS、Linkedinが100万ユーザーを獲得するまで ...">
            <a:extLst>
              <a:ext uri="{FF2B5EF4-FFF2-40B4-BE49-F238E27FC236}">
                <a16:creationId xmlns:a16="http://schemas.microsoft.com/office/drawing/2014/main" id="{A18B763F-ED5B-44D1-8BC5-9AA15AFDF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39" y="3795705"/>
            <a:ext cx="1148921" cy="86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9CCB92-3459-45F3-980E-5CC9A72F5065}"/>
              </a:ext>
            </a:extLst>
          </p:cNvPr>
          <p:cNvSpPr txBox="1"/>
          <p:nvPr/>
        </p:nvSpPr>
        <p:spPr>
          <a:xfrm>
            <a:off x="5192504" y="4615000"/>
            <a:ext cx="1540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情報収集（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Park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689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F3A2E98-ECE1-4919-83ED-91B610B04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【MUST】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React</a:t>
            </a:r>
            <a:r>
              <a:rPr lang="ja-JP" altLang="en-US" dirty="0"/>
              <a:t>を利用した</a:t>
            </a:r>
            <a:r>
              <a:rPr lang="en-US" altLang="ja-JP" dirty="0"/>
              <a:t>Web</a:t>
            </a:r>
            <a:r>
              <a:rPr lang="ja-JP" altLang="en-US" dirty="0"/>
              <a:t>サイト開発経験</a:t>
            </a:r>
          </a:p>
          <a:p>
            <a:r>
              <a:rPr lang="en-US" altLang="ja-JP" dirty="0"/>
              <a:t>Web</a:t>
            </a:r>
            <a:r>
              <a:rPr lang="ja-JP" altLang="en-US" dirty="0"/>
              <a:t>フロントエンドのアーキテクチャやエコシステムに対する興味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Git</a:t>
            </a:r>
            <a:r>
              <a:rPr lang="ja-JP" altLang="en-US" dirty="0"/>
              <a:t>でのバージョン管理の経験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Team Geek</a:t>
            </a:r>
            <a:r>
              <a:rPr lang="ja-JP" altLang="en-US" dirty="0"/>
              <a:t>の</a:t>
            </a:r>
            <a:r>
              <a:rPr lang="en-US" altLang="ja-JP" dirty="0"/>
              <a:t>HRT</a:t>
            </a:r>
            <a:r>
              <a:rPr lang="ja-JP" altLang="en-US" dirty="0"/>
              <a:t>の考えに共感し、実践でき、チームでの開発を円滑に進める努力ができる</a:t>
            </a:r>
          </a:p>
          <a:p>
            <a:pPr marL="0" indent="0">
              <a:buNone/>
            </a:pPr>
            <a:r>
              <a:rPr lang="en-US" altLang="ja-JP" dirty="0"/>
              <a:t>【WANT】</a:t>
            </a:r>
          </a:p>
          <a:p>
            <a:r>
              <a:rPr lang="ja-JP" altLang="en-US" dirty="0"/>
              <a:t>オープンソースへの貢献をしている</a:t>
            </a:r>
          </a:p>
          <a:p>
            <a:r>
              <a:rPr lang="en-US" altLang="ja-JP" dirty="0" err="1"/>
              <a:t>Qiita</a:t>
            </a:r>
            <a:r>
              <a:rPr lang="ja-JP" altLang="en-US" dirty="0"/>
              <a:t>やブログへの投稿や、勉強会での登壇など積極的に情報発信している</a:t>
            </a:r>
          </a:p>
          <a:p>
            <a:r>
              <a:rPr lang="en-US" altLang="ja-JP" dirty="0"/>
              <a:t>Web</a:t>
            </a:r>
            <a:r>
              <a:rPr lang="ja-JP" altLang="en-US" dirty="0"/>
              <a:t>サービスの</a:t>
            </a:r>
            <a:r>
              <a:rPr lang="en-US" altLang="ja-JP" dirty="0"/>
              <a:t>UI/UX</a:t>
            </a:r>
            <a:r>
              <a:rPr lang="ja-JP" altLang="en-US" dirty="0"/>
              <a:t>デザインの経験</a:t>
            </a:r>
          </a:p>
          <a:p>
            <a:r>
              <a:rPr lang="ja-JP" altLang="en-US" dirty="0"/>
              <a:t>デザインツールを使った</a:t>
            </a:r>
            <a:r>
              <a:rPr lang="en-US" altLang="ja-JP" dirty="0"/>
              <a:t>UI</a:t>
            </a:r>
            <a:r>
              <a:rPr lang="ja-JP" altLang="en-US" dirty="0"/>
              <a:t>制作経験［</a:t>
            </a:r>
            <a:r>
              <a:rPr lang="en-US" altLang="ja-JP" dirty="0"/>
              <a:t>Photoshop/Illustrator/Sketch</a:t>
            </a:r>
            <a:r>
              <a:rPr lang="ja-JP" altLang="en-US" dirty="0"/>
              <a:t>など］</a:t>
            </a:r>
          </a:p>
          <a:p>
            <a:r>
              <a:rPr lang="en-US" altLang="ja-JP" dirty="0"/>
              <a:t>mozaic.fm</a:t>
            </a:r>
            <a:r>
              <a:rPr lang="ja-JP" altLang="en-US" dirty="0"/>
              <a:t>リスナーである</a:t>
            </a:r>
          </a:p>
          <a:p>
            <a:r>
              <a:rPr lang="ja-JP" altLang="en-US" dirty="0"/>
              <a:t>下記の経験がある</a:t>
            </a:r>
          </a:p>
          <a:p>
            <a:r>
              <a:rPr lang="en-US" altLang="ja-JP" dirty="0"/>
              <a:t>Unity</a:t>
            </a:r>
            <a:r>
              <a:rPr lang="ja-JP" altLang="en-US" dirty="0"/>
              <a:t>をつかったゲーム・アプリケーション開発</a:t>
            </a:r>
          </a:p>
          <a:p>
            <a:r>
              <a:rPr lang="en-US" altLang="ja-JP" dirty="0"/>
              <a:t>Windows/Mac</a:t>
            </a:r>
            <a:r>
              <a:rPr lang="ja-JP" altLang="en-US" dirty="0"/>
              <a:t>アプリケーション開発</a:t>
            </a:r>
          </a:p>
          <a:p>
            <a:r>
              <a:rPr lang="en-US" altLang="ja-JP" dirty="0"/>
              <a:t>OS/Android</a:t>
            </a:r>
            <a:r>
              <a:rPr lang="ja-JP" altLang="en-US" dirty="0"/>
              <a:t>アプリケーション開発</a:t>
            </a:r>
          </a:p>
          <a:p>
            <a:r>
              <a:rPr lang="en-US" altLang="ja-JP" dirty="0"/>
              <a:t>GitHub</a:t>
            </a:r>
            <a:r>
              <a:rPr lang="ja-JP" altLang="en-US" dirty="0"/>
              <a:t>、</a:t>
            </a:r>
            <a:r>
              <a:rPr lang="en-US" altLang="ja-JP" dirty="0" err="1"/>
              <a:t>BitBucket</a:t>
            </a:r>
            <a:r>
              <a:rPr lang="ja-JP" altLang="en-US" dirty="0"/>
              <a:t>、</a:t>
            </a:r>
            <a:r>
              <a:rPr lang="en-US" altLang="ja-JP" dirty="0"/>
              <a:t>GitLab</a:t>
            </a:r>
            <a:r>
              <a:rPr lang="ja-JP" altLang="en-US" dirty="0"/>
              <a:t>などを利用したチーム開発</a:t>
            </a:r>
          </a:p>
          <a:p>
            <a:r>
              <a:rPr lang="en-US" altLang="ja-JP" dirty="0"/>
              <a:t>Reactive Extension</a:t>
            </a:r>
            <a:r>
              <a:rPr lang="ja-JP" altLang="en-US" dirty="0"/>
              <a:t>の利用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10D3493-C2DA-4646-8FC9-F2A8613A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Software</a:t>
            </a:r>
            <a:r>
              <a:rPr kumimoji="1" lang="ja-JP" altLang="en-US" dirty="0"/>
              <a:t>エンジニアの例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82D405E-034F-417E-A900-F03A737482C0}"/>
              </a:ext>
            </a:extLst>
          </p:cNvPr>
          <p:cNvSpPr txBox="1"/>
          <p:nvPr/>
        </p:nvSpPr>
        <p:spPr>
          <a:xfrm>
            <a:off x="83131" y="2347062"/>
            <a:ext cx="270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Cluster 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フロントエンド</a:t>
            </a:r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EG</a:t>
            </a:r>
            <a:r>
              <a:rPr kumimoji="1"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の場合</a:t>
            </a:r>
          </a:p>
        </p:txBody>
      </p:sp>
      <p:pic>
        <p:nvPicPr>
          <p:cNvPr id="5122" name="Picture 2" descr="バーチャルSNS cluster（クラスター）">
            <a:extLst>
              <a:ext uri="{FF2B5EF4-FFF2-40B4-BE49-F238E27FC236}">
                <a16:creationId xmlns:a16="http://schemas.microsoft.com/office/drawing/2014/main" id="{5220A2D7-0824-4729-AD2A-7B79180F4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18" y="857250"/>
            <a:ext cx="2833385" cy="14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FD0B2C7-28D5-4CF5-A218-B5F170C6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55" y="857250"/>
            <a:ext cx="353377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0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9F2E7-6C61-4898-8B3F-948B285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CXO</a:t>
            </a:r>
            <a:endParaRPr kumimoji="1" lang="ja-JP" altLang="en-US" dirty="0"/>
          </a:p>
        </p:txBody>
      </p:sp>
      <p:sp>
        <p:nvSpPr>
          <p:cNvPr id="4" name="コンテンツ プレースホルダー 1">
            <a:extLst>
              <a:ext uri="{FF2B5EF4-FFF2-40B4-BE49-F238E27FC236}">
                <a16:creationId xmlns:a16="http://schemas.microsoft.com/office/drawing/2014/main" id="{1C062CBD-30C3-4027-81E0-AF8B8380813B}"/>
              </a:ext>
            </a:extLst>
          </p:cNvPr>
          <p:cNvSpPr txBox="1">
            <a:spLocks/>
          </p:cNvSpPr>
          <p:nvPr/>
        </p:nvSpPr>
        <p:spPr>
          <a:xfrm>
            <a:off x="6418052" y="845387"/>
            <a:ext cx="5434641" cy="5460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Technology,Economy,Ideology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 – Cycle</a:t>
            </a: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個人 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= 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法人 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= 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政府（一人でも政府）</a:t>
            </a:r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390620A2-77DB-4399-B485-99FA846D4971}"/>
              </a:ext>
            </a:extLst>
          </p:cNvPr>
          <p:cNvSpPr/>
          <p:nvPr/>
        </p:nvSpPr>
        <p:spPr>
          <a:xfrm>
            <a:off x="1724781" y="1190419"/>
            <a:ext cx="1172149" cy="1147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CEO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3F1063CF-D3F5-4193-AB51-3E27BF41A19C}"/>
              </a:ext>
            </a:extLst>
          </p:cNvPr>
          <p:cNvSpPr/>
          <p:nvPr/>
        </p:nvSpPr>
        <p:spPr>
          <a:xfrm>
            <a:off x="552632" y="4520406"/>
            <a:ext cx="1442423" cy="12846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CFO</a:t>
            </a:r>
          </a:p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Economy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64E7F25-1AAD-432A-91D2-732FFDE8078C}"/>
              </a:ext>
            </a:extLst>
          </p:cNvPr>
          <p:cNvSpPr/>
          <p:nvPr/>
        </p:nvSpPr>
        <p:spPr>
          <a:xfrm>
            <a:off x="2644668" y="4520406"/>
            <a:ext cx="1442423" cy="12846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COO</a:t>
            </a:r>
          </a:p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Politics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5" name="Picture 8" descr="「桜小路ルナ」の画像検索結果">
            <a:extLst>
              <a:ext uri="{FF2B5EF4-FFF2-40B4-BE49-F238E27FC236}">
                <a16:creationId xmlns:a16="http://schemas.microsoft.com/office/drawing/2014/main" id="{EE64AC07-60E4-4CE1-A319-7C697BAD8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45" y="1765672"/>
            <a:ext cx="1020410" cy="102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スクリーンショット（2015-02-01 19.06.30）">
            <a:extLst>
              <a:ext uri="{FF2B5EF4-FFF2-40B4-BE49-F238E27FC236}">
                <a16:creationId xmlns:a16="http://schemas.microsoft.com/office/drawing/2014/main" id="{86774B1F-7383-4F53-937C-226FF483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369" y="2786082"/>
            <a:ext cx="6007491" cy="37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79C072DE-BF83-419E-B9F0-7247D4E01DEA}"/>
              </a:ext>
            </a:extLst>
          </p:cNvPr>
          <p:cNvSpPr/>
          <p:nvPr/>
        </p:nvSpPr>
        <p:spPr>
          <a:xfrm>
            <a:off x="1589643" y="3235757"/>
            <a:ext cx="1442423" cy="128464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CTO</a:t>
            </a:r>
          </a:p>
          <a:p>
            <a:pPr algn="ctr"/>
            <a:r>
              <a:rPr kumimoji="1"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Tech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520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84506</TotalTime>
  <Words>2060</Words>
  <Application>Microsoft Office PowerPoint</Application>
  <PresentationFormat>ワイド画面</PresentationFormat>
  <Paragraphs>417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KaiTi</vt:lpstr>
      <vt:lpstr>Meiryo UI</vt:lpstr>
      <vt:lpstr>游ゴシック</vt:lpstr>
      <vt:lpstr>游ゴシック Light</vt:lpstr>
      <vt:lpstr>Arial</vt:lpstr>
      <vt:lpstr>Times New Roman</vt:lpstr>
      <vt:lpstr>Wingdings</vt:lpstr>
      <vt:lpstr>Office テーマ</vt:lpstr>
      <vt:lpstr>デザインの設定</vt:lpstr>
      <vt:lpstr>Who is Kami Hitoe</vt:lpstr>
      <vt:lpstr>My Vision</vt:lpstr>
      <vt:lpstr>神　一重　(かみ　ひとえ = Kami Hitoe)</vt:lpstr>
      <vt:lpstr>アーキテクチャ</vt:lpstr>
      <vt:lpstr>Post　コロナ時代：2020-2030 物理(Physical)　→　仮想(Virtual)</vt:lpstr>
      <vt:lpstr>必要なスキル：to 2025</vt:lpstr>
      <vt:lpstr>パラレルコミュニティ</vt:lpstr>
      <vt:lpstr>Softwareエンジニアの例</vt:lpstr>
      <vt:lpstr>CXO</vt:lpstr>
      <vt:lpstr>参考：行政機構図</vt:lpstr>
      <vt:lpstr>Scrap and Build to 2025</vt:lpstr>
      <vt:lpstr>Activity Area</vt:lpstr>
      <vt:lpstr>Virtual Economy</vt:lpstr>
      <vt:lpstr>人生 as Game</vt:lpstr>
      <vt:lpstr>人生 as Game</vt:lpstr>
      <vt:lpstr>利益のパターン</vt:lpstr>
      <vt:lpstr>損失のパターン</vt:lpstr>
      <vt:lpstr>ゲーム環境</vt:lpstr>
      <vt:lpstr>資本主義 verX.X（自由市場経済）</vt:lpstr>
      <vt:lpstr>環境変化の方向性</vt:lpstr>
      <vt:lpstr>世界の環境変化とイデオロギー</vt:lpstr>
      <vt:lpstr>イデオロギー</vt:lpstr>
      <vt:lpstr>デジタル共和主義とは</vt:lpstr>
      <vt:lpstr>共産主義とは</vt:lpstr>
      <vt:lpstr>デジタル共和主義とは</vt:lpstr>
      <vt:lpstr>2025年のイデオロギー：デジタル資本主義（グローバル仮想主義）</vt:lpstr>
      <vt:lpstr>人間偏差値分布</vt:lpstr>
      <vt:lpstr>行動原理</vt:lpstr>
      <vt:lpstr>未来年表</vt:lpstr>
      <vt:lpstr>How to make Revolution</vt:lpstr>
      <vt:lpstr>仮想化のプロセス</vt:lpstr>
      <vt:lpstr>仮想化のプロセス</vt:lpstr>
      <vt:lpstr>活性化時間（可処分時間）</vt:lpstr>
      <vt:lpstr>活動領域</vt:lpstr>
      <vt:lpstr>3次元と2次元</vt:lpstr>
      <vt:lpstr>3次元と2次元</vt:lpstr>
      <vt:lpstr>俺の理想</vt:lpstr>
      <vt:lpstr>ヒトとキカイ</vt:lpstr>
      <vt:lpstr>ヒトとキカイ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ken</dc:creator>
  <cp:lastModifiedBy>健之祐 上田</cp:lastModifiedBy>
  <cp:revision>276</cp:revision>
  <dcterms:created xsi:type="dcterms:W3CDTF">2019-04-22T22:19:57Z</dcterms:created>
  <dcterms:modified xsi:type="dcterms:W3CDTF">2020-10-28T08:49:49Z</dcterms:modified>
</cp:coreProperties>
</file>